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8" r:id="rId3"/>
    <p:sldId id="259" r:id="rId4"/>
    <p:sldId id="271" r:id="rId5"/>
    <p:sldId id="273" r:id="rId6"/>
    <p:sldId id="274" r:id="rId7"/>
    <p:sldId id="275" r:id="rId8"/>
    <p:sldId id="276" r:id="rId9"/>
    <p:sldId id="277" r:id="rId10"/>
    <p:sldId id="278" r:id="rId11"/>
    <p:sldId id="279" r:id="rId12"/>
    <p:sldId id="272" r:id="rId13"/>
    <p:sldId id="280" r:id="rId14"/>
    <p:sldId id="281" r:id="rId15"/>
    <p:sldId id="283" r:id="rId16"/>
    <p:sldId id="284" r:id="rId17"/>
    <p:sldId id="285" r:id="rId18"/>
    <p:sldId id="286" r:id="rId19"/>
    <p:sldId id="287" r:id="rId20"/>
    <p:sldId id="288" r:id="rId21"/>
    <p:sldId id="289" r:id="rId22"/>
    <p:sldId id="290" r:id="rId23"/>
    <p:sldId id="291" r:id="rId24"/>
    <p:sldId id="261" r:id="rId25"/>
    <p:sldId id="292" r:id="rId26"/>
    <p:sldId id="293" r:id="rId27"/>
    <p:sldId id="294" r:id="rId28"/>
    <p:sldId id="295" r:id="rId29"/>
    <p:sldId id="296" r:id="rId30"/>
    <p:sldId id="297" r:id="rId31"/>
    <p:sldId id="298" r:id="rId32"/>
    <p:sldId id="299" r:id="rId33"/>
    <p:sldId id="300" r:id="rId34"/>
    <p:sldId id="301" r:id="rId35"/>
    <p:sldId id="262" r:id="rId36"/>
    <p:sldId id="304" r:id="rId37"/>
    <p:sldId id="305" r:id="rId38"/>
    <p:sldId id="306" r:id="rId39"/>
    <p:sldId id="307" r:id="rId40"/>
    <p:sldId id="308" r:id="rId41"/>
    <p:sldId id="310" r:id="rId42"/>
    <p:sldId id="263" r:id="rId43"/>
    <p:sldId id="311" r:id="rId44"/>
    <p:sldId id="313" r:id="rId45"/>
    <p:sldId id="312" r:id="rId46"/>
    <p:sldId id="314" r:id="rId47"/>
    <p:sldId id="264" r:id="rId48"/>
    <p:sldId id="315" r:id="rId49"/>
    <p:sldId id="316" r:id="rId50"/>
    <p:sldId id="317" r:id="rId51"/>
    <p:sldId id="318" r:id="rId52"/>
    <p:sldId id="319" r:id="rId53"/>
    <p:sldId id="320" r:id="rId54"/>
    <p:sldId id="321" r:id="rId55"/>
    <p:sldId id="323" r:id="rId56"/>
    <p:sldId id="265" r:id="rId57"/>
    <p:sldId id="322" r:id="rId58"/>
    <p:sldId id="266" r:id="rId59"/>
    <p:sldId id="267" r:id="rId60"/>
    <p:sldId id="303" r:id="rId61"/>
    <p:sldId id="327"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03B"/>
    <a:srgbClr val="FFDA65"/>
    <a:srgbClr val="9FC1FF"/>
    <a:srgbClr val="679EFF"/>
    <a:srgbClr val="E5FFFF"/>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4" autoAdjust="0"/>
    <p:restoredTop sz="94712" autoAdjust="0"/>
  </p:normalViewPr>
  <p:slideViewPr>
    <p:cSldViewPr>
      <p:cViewPr>
        <p:scale>
          <a:sx n="80" d="100"/>
          <a:sy n="80" d="100"/>
        </p:scale>
        <p:origin x="-78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84496B7-766A-4E42-A2A8-93CF9E510F57}" type="datetimeFigureOut">
              <a:rPr lang="en-US" smtClean="0"/>
              <a:t>1/17/2012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6AD2B51-2A65-4D04-98C5-C593EF6E9830}"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4496B7-766A-4E42-A2A8-93CF9E510F57}" type="datetimeFigureOut">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D2B51-2A65-4D04-98C5-C593EF6E98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4496B7-766A-4E42-A2A8-93CF9E510F57}" type="datetimeFigureOut">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D2B51-2A65-4D04-98C5-C593EF6E983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4496B7-766A-4E42-A2A8-93CF9E510F57}" type="datetimeFigureOut">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D2B51-2A65-4D04-98C5-C593EF6E983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84496B7-766A-4E42-A2A8-93CF9E510F57}" type="datetimeFigureOut">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6AD2B51-2A65-4D04-98C5-C593EF6E983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84496B7-766A-4E42-A2A8-93CF9E510F57}" type="datetimeFigureOut">
              <a:rPr lang="en-US" smtClean="0"/>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D2B51-2A65-4D04-98C5-C593EF6E983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84496B7-766A-4E42-A2A8-93CF9E510F57}" type="datetimeFigureOut">
              <a:rPr lang="en-US" smtClean="0"/>
              <a:t>1/17/2012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D2B51-2A65-4D04-98C5-C593EF6E983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84496B7-766A-4E42-A2A8-93CF9E510F57}" type="datetimeFigureOut">
              <a:rPr lang="en-US" smtClean="0"/>
              <a:t>1/17/2012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D2B51-2A65-4D04-98C5-C593EF6E983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4496B7-766A-4E42-A2A8-93CF9E510F57}" type="datetimeFigureOut">
              <a:rPr lang="en-US" smtClean="0"/>
              <a:t>1/17/2012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D2B51-2A65-4D04-98C5-C593EF6E98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84496B7-766A-4E42-A2A8-93CF9E510F57}" type="datetimeFigureOut">
              <a:rPr lang="en-US" smtClean="0"/>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D2B51-2A65-4D04-98C5-C593EF6E983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84496B7-766A-4E42-A2A8-93CF9E510F57}" type="datetimeFigureOut">
              <a:rPr lang="en-US" smtClean="0"/>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D2B51-2A65-4D04-98C5-C593EF6E983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84496B7-766A-4E42-A2A8-93CF9E510F57}" type="datetimeFigureOut">
              <a:rPr lang="en-US" smtClean="0"/>
              <a:t>1/17/2012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6AD2B51-2A65-4D04-98C5-C593EF6E98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microsoft.com/office/2007/relationships/hdphoto" Target="../media/hdphoto1.wdp"/><Relationship Id="rId7" Type="http://schemas.openxmlformats.org/officeDocument/2006/relationships/image" Target="../media/image3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slide" Target="slide25.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1.wdp"/><Relationship Id="rId7" Type="http://schemas.openxmlformats.org/officeDocument/2006/relationships/slide" Target="slide12.xml"/><Relationship Id="rId12"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slide" Target="slide4.xml"/><Relationship Id="rId5" Type="http://schemas.openxmlformats.org/officeDocument/2006/relationships/slide" Target="slide5.xml"/><Relationship Id="rId10" Type="http://schemas.openxmlformats.org/officeDocument/2006/relationships/image" Target="../media/image11.jpeg"/><Relationship Id="rId4" Type="http://schemas.openxmlformats.org/officeDocument/2006/relationships/image" Target="../media/image2.png"/><Relationship Id="rId9" Type="http://schemas.openxmlformats.org/officeDocument/2006/relationships/slide" Target="slide13.xml"/></Relationships>
</file>

<file path=ppt/slides/_rels/slide3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1.wdp"/><Relationship Id="rId7" Type="http://schemas.openxmlformats.org/officeDocument/2006/relationships/image" Target="../media/image5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4.jpeg"/><Relationship Id="rId3" Type="http://schemas.microsoft.com/office/2007/relationships/hdphoto" Target="../media/hdphoto1.wdp"/><Relationship Id="rId7" Type="http://schemas.openxmlformats.org/officeDocument/2006/relationships/image" Target="../media/image7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slide" Target="slide46.xml"/><Relationship Id="rId11" Type="http://schemas.openxmlformats.org/officeDocument/2006/relationships/image" Target="../media/image2.png"/><Relationship Id="rId5" Type="http://schemas.openxmlformats.org/officeDocument/2006/relationships/slide" Target="slide45.xml"/><Relationship Id="rId10" Type="http://schemas.openxmlformats.org/officeDocument/2006/relationships/image" Target="../media/image76.jpeg"/><Relationship Id="rId4" Type="http://schemas.openxmlformats.org/officeDocument/2006/relationships/slide" Target="slide43.xml"/><Relationship Id="rId9"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image" Target="../media/image8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8" Type="http://schemas.openxmlformats.org/officeDocument/2006/relationships/slide" Target="slide53.xml"/><Relationship Id="rId3" Type="http://schemas.microsoft.com/office/2007/relationships/hdphoto" Target="../media/hdphoto1.wdp"/><Relationship Id="rId7" Type="http://schemas.openxmlformats.org/officeDocument/2006/relationships/slide" Target="slide5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slide" Target="slide51.xml"/><Relationship Id="rId11" Type="http://schemas.openxmlformats.org/officeDocument/2006/relationships/slide" Target="slide54.xml"/><Relationship Id="rId5" Type="http://schemas.openxmlformats.org/officeDocument/2006/relationships/slide" Target="slide48.xml"/><Relationship Id="rId10" Type="http://schemas.openxmlformats.org/officeDocument/2006/relationships/slide" Target="slide50.xml"/><Relationship Id="rId4" Type="http://schemas.openxmlformats.org/officeDocument/2006/relationships/slide" Target="slide49.xml"/><Relationship Id="rId9"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 Target="slide47.xml"/><Relationship Id="rId7"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slide" Target="slide4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slide" Target="slide47.xml"/><Relationship Id="rId7" Type="http://schemas.openxmlformats.org/officeDocument/2006/relationships/image" Target="../media/image10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 Target="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a:gsLst>
              <a:gs pos="0">
                <a:srgbClr val="679EFF"/>
              </a:gs>
              <a:gs pos="100000">
                <a:srgbClr val="679EFF"/>
              </a:gs>
              <a:gs pos="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11560" y="4437113"/>
            <a:ext cx="7772400" cy="1080120"/>
          </a:xfrm>
        </p:spPr>
        <p:txBody>
          <a:bodyPr>
            <a:normAutofit/>
          </a:bodyPr>
          <a:lstStyle/>
          <a:p>
            <a:r>
              <a:rPr lang="en-GB" sz="4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2011 – a year in review</a:t>
            </a:r>
            <a:endParaRPr lang="en-US" sz="40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Subtitle 2"/>
          <p:cNvSpPr>
            <a:spLocks noGrp="1"/>
          </p:cNvSpPr>
          <p:nvPr>
            <p:ph type="subTitle" idx="1"/>
          </p:nvPr>
        </p:nvSpPr>
        <p:spPr>
          <a:xfrm>
            <a:off x="1475656" y="3573016"/>
            <a:ext cx="6400800" cy="792088"/>
          </a:xfrm>
        </p:spPr>
        <p:txBody>
          <a:bodyPr>
            <a:normAutofit/>
          </a:bodyPr>
          <a:lstStyle/>
          <a:p>
            <a:r>
              <a:rPr lang="en-GB" sz="4000" b="1" dirty="0" smtClean="0"/>
              <a:t>MALTA ROCK CLIMBING CLUB</a:t>
            </a:r>
          </a:p>
          <a:p>
            <a:endParaRPr lang="en-US" dirty="0"/>
          </a:p>
        </p:txBody>
      </p:sp>
      <p:pic>
        <p:nvPicPr>
          <p:cNvPr id="2050" name="Picture 2"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2832904" y="404664"/>
            <a:ext cx="3478192" cy="28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0890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898" y="471343"/>
            <a:ext cx="8906204" cy="5915315"/>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505383" cy="523220"/>
          </a:xfrm>
          <a:prstGeom prst="rect">
            <a:avLst/>
          </a:prstGeom>
          <a:solidFill>
            <a:srgbClr val="FFC000"/>
          </a:solidFill>
          <a:effectLst>
            <a:softEdge rad="63500"/>
          </a:effectLst>
        </p:spPr>
        <p:txBody>
          <a:bodyPr wrap="none">
            <a:spAutoFit/>
          </a:bodyPr>
          <a:lstStyle/>
          <a:p>
            <a:pPr algn="ctr"/>
            <a:r>
              <a:rPr lang="en-GB" sz="2800" b="1" dirty="0"/>
              <a:t>Xaqqa Valley Clean-up</a:t>
            </a:r>
          </a:p>
        </p:txBody>
      </p:sp>
    </p:spTree>
    <p:extLst>
      <p:ext uri="{BB962C8B-B14F-4D97-AF65-F5344CB8AC3E}">
        <p14:creationId xmlns:p14="http://schemas.microsoft.com/office/powerpoint/2010/main" val="1733391809"/>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370" y="476970"/>
            <a:ext cx="8889260" cy="5904061"/>
          </a:xfrm>
        </p:spPr>
      </p:pic>
      <p:pic>
        <p:nvPicPr>
          <p:cNvPr id="6" name="Picture 2" descr="MRCC">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505383" cy="523220"/>
          </a:xfrm>
          <a:prstGeom prst="rect">
            <a:avLst/>
          </a:prstGeom>
          <a:solidFill>
            <a:srgbClr val="FFC000"/>
          </a:solidFill>
          <a:effectLst>
            <a:softEdge rad="63500"/>
          </a:effectLst>
        </p:spPr>
        <p:txBody>
          <a:bodyPr wrap="none">
            <a:spAutoFit/>
          </a:bodyPr>
          <a:lstStyle/>
          <a:p>
            <a:pPr algn="ctr"/>
            <a:r>
              <a:rPr lang="en-GB" sz="2800" b="1" dirty="0"/>
              <a:t>Xaqqa Valley Clean-up</a:t>
            </a:r>
          </a:p>
        </p:txBody>
      </p:sp>
    </p:spTree>
    <p:extLst>
      <p:ext uri="{BB962C8B-B14F-4D97-AF65-F5344CB8AC3E}">
        <p14:creationId xmlns:p14="http://schemas.microsoft.com/office/powerpoint/2010/main" val="4542322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3"/>
          <p:cNvGrpSpPr>
            <a:grpSpLocks/>
          </p:cNvGrpSpPr>
          <p:nvPr/>
        </p:nvGrpSpPr>
        <p:grpSpPr bwMode="auto">
          <a:xfrm>
            <a:off x="629632" y="20984"/>
            <a:ext cx="7884736" cy="1823901"/>
            <a:chOff x="105675524" y="107331897"/>
            <a:chExt cx="7884576" cy="1823901"/>
          </a:xfrm>
        </p:grpSpPr>
        <p:pic>
          <p:nvPicPr>
            <p:cNvPr id="2052"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105675524" y="107331897"/>
              <a:ext cx="2247304"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9" name="AutoShape 5">
              <a:hlinkClick r:id="rId3" action="ppaction://hlinksldjump"/>
            </p:cNvPr>
            <p:cNvSpPr>
              <a:spLocks noChangeArrowheads="1"/>
            </p:cNvSpPr>
            <p:nvPr/>
          </p:nvSpPr>
          <p:spPr bwMode="auto">
            <a:xfrm>
              <a:off x="106251565" y="108450881"/>
              <a:ext cx="7308535"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600" b="1" i="0" u="none" strike="noStrike" cap="small" normalizeH="0" dirty="0" smtClean="0">
                  <a:ln>
                    <a:noFill/>
                  </a:ln>
                  <a:solidFill>
                    <a:schemeClr val="bg1"/>
                  </a:solidFill>
                  <a:effectLst/>
                </a:rPr>
                <a:t>Environmental and Access Work</a:t>
              </a:r>
              <a:endParaRPr kumimoji="0" lang="en-US" sz="3600" b="1" i="0" u="none" strike="noStrike" cap="small" normalizeH="0" dirty="0" smtClean="0">
                <a:ln>
                  <a:noFill/>
                </a:ln>
                <a:solidFill>
                  <a:schemeClr val="bg1"/>
                </a:solidFill>
                <a:effectLst/>
              </a:endParaRPr>
            </a:p>
          </p:txBody>
        </p:sp>
      </p:grpSp>
      <p:sp>
        <p:nvSpPr>
          <p:cNvPr id="12" name="Rectangle 11"/>
          <p:cNvSpPr/>
          <p:nvPr/>
        </p:nvSpPr>
        <p:spPr>
          <a:xfrm>
            <a:off x="1257227" y="2124145"/>
            <a:ext cx="6629546" cy="584775"/>
          </a:xfrm>
          <a:prstGeom prst="rect">
            <a:avLst/>
          </a:prstGeom>
          <a:solidFill>
            <a:srgbClr val="FFC000"/>
          </a:solidFill>
          <a:effectLst>
            <a:softEdge rad="63500"/>
          </a:effectLst>
        </p:spPr>
        <p:txBody>
          <a:bodyPr wrap="square">
            <a:spAutoFit/>
          </a:bodyPr>
          <a:lstStyle/>
          <a:p>
            <a:pPr algn="ctr"/>
            <a:r>
              <a:rPr lang="en-US" sz="3200" b="1" dirty="0"/>
              <a:t>Chainsaw Access Work in </a:t>
            </a:r>
            <a:r>
              <a:rPr lang="en-US" sz="3200" b="1" dirty="0" err="1"/>
              <a:t>Wied</a:t>
            </a:r>
            <a:r>
              <a:rPr lang="en-US" sz="3200" b="1" dirty="0"/>
              <a:t> </a:t>
            </a:r>
            <a:r>
              <a:rPr lang="en-US" sz="3200" b="1" dirty="0" err="1"/>
              <a:t>Babu</a:t>
            </a:r>
            <a:endParaRPr lang="en-US" sz="32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3921381"/>
            <a:ext cx="3049139" cy="2286854"/>
          </a:xfrm>
          <a:prstGeom prst="rect">
            <a:avLst/>
          </a:prstGeom>
          <a:ln w="28575">
            <a:solidFill>
              <a:srgbClr val="FFC000"/>
            </a:solidFill>
          </a:ln>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3284984"/>
            <a:ext cx="2430270" cy="3240360"/>
          </a:xfrm>
          <a:prstGeom prst="rect">
            <a:avLst/>
          </a:prstGeom>
          <a:ln w="28575">
            <a:solidFill>
              <a:srgbClr val="FFC000"/>
            </a:solid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52" y="2794260"/>
            <a:ext cx="3005654" cy="2254241"/>
          </a:xfrm>
          <a:prstGeom prst="rect">
            <a:avLst/>
          </a:prstGeom>
          <a:ln w="28575">
            <a:solidFill>
              <a:srgbClr val="FFC000"/>
            </a:solidFill>
          </a:ln>
        </p:spPr>
      </p:pic>
    </p:spTree>
    <p:extLst>
      <p:ext uri="{BB962C8B-B14F-4D97-AF65-F5344CB8AC3E}">
        <p14:creationId xmlns:p14="http://schemas.microsoft.com/office/powerpoint/2010/main" val="19547515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2344" y="56125"/>
            <a:ext cx="5059312" cy="6745751"/>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571228875"/>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104" y="53328"/>
            <a:ext cx="9001792" cy="6751344"/>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1803763360"/>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724" y="116631"/>
            <a:ext cx="4968553" cy="6624739"/>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3791132530"/>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0980" y="187639"/>
            <a:ext cx="4862041" cy="6482723"/>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2489965218"/>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3693" y="57924"/>
            <a:ext cx="5056614" cy="6742153"/>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138949670"/>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68626"/>
            <a:ext cx="5040560" cy="6720748"/>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223677722"/>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68626"/>
            <a:ext cx="5040560" cy="6720748"/>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3069731799"/>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0" y="0"/>
            <a:ext cx="9144000" cy="6858000"/>
          </a:xfrm>
          <a:prstGeom prst="rect">
            <a:avLst/>
          </a:prstGeom>
          <a:gradFill>
            <a:gsLst>
              <a:gs pos="0">
                <a:srgbClr val="679E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5"/>
          <p:cNvGrpSpPr>
            <a:grpSpLocks/>
          </p:cNvGrpSpPr>
          <p:nvPr/>
        </p:nvGrpSpPr>
        <p:grpSpPr bwMode="auto">
          <a:xfrm>
            <a:off x="266522" y="980728"/>
            <a:ext cx="7502525" cy="727075"/>
            <a:chOff x="107442652" y="111650869"/>
            <a:chExt cx="7501661" cy="726635"/>
          </a:xfrm>
        </p:grpSpPr>
        <p:sp>
          <p:nvSpPr>
            <p:cNvPr id="22" name="Oval 26"/>
            <p:cNvSpPr>
              <a:spLocks noChangeArrowheads="1"/>
            </p:cNvSpPr>
            <p:nvPr/>
          </p:nvSpPr>
          <p:spPr bwMode="auto">
            <a:xfrm>
              <a:off x="107442652" y="111650869"/>
              <a:ext cx="7501661" cy="726635"/>
            </a:xfrm>
            <a:prstGeom prst="ellipse">
              <a:avLst/>
            </a:prstGeom>
            <a:solidFill>
              <a:srgbClr val="679EFF"/>
            </a:solidFill>
            <a:ln w="76200" algn="in">
              <a:solidFill>
                <a:srgbClr val="FBB03B"/>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3" name="Oval 27"/>
            <p:cNvSpPr>
              <a:spLocks noChangeArrowheads="1"/>
            </p:cNvSpPr>
            <p:nvPr/>
          </p:nvSpPr>
          <p:spPr bwMode="auto">
            <a:xfrm>
              <a:off x="107719830" y="111708818"/>
              <a:ext cx="7131052" cy="635026"/>
            </a:xfrm>
            <a:prstGeom prst="ellipse">
              <a:avLst/>
            </a:prstGeom>
            <a:solidFill>
              <a:srgbClr val="679EFF"/>
            </a:solidFill>
            <a:ln w="3175" algn="in">
              <a:solidFill>
                <a:srgbClr val="679E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52" name="Picture 28" descr="Environment &amp; A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6543" y="111734705"/>
              <a:ext cx="554400" cy="554400"/>
            </a:xfrm>
            <a:prstGeom prst="roundRect">
              <a:avLst>
                <a:gd name="adj" fmla="val 16667"/>
              </a:avLst>
            </a:prstGeom>
            <a:solidFill>
              <a:srgbClr val="679EFF"/>
            </a:solidFill>
            <a:ln>
              <a:noFill/>
            </a:ln>
            <a:extLst>
              <a:ext uri="{91240B29-F687-4F45-9708-019B960494DF}">
                <a14:hiddenLine xmlns:a14="http://schemas.microsoft.com/office/drawing/2010/main" w="9525" algn="in">
                  <a:solidFill>
                    <a:srgbClr val="000000"/>
                  </a:solidFill>
                  <a:round/>
                  <a:headEnd/>
                  <a:tailEnd/>
                </a14:hiddenLine>
              </a:ext>
            </a:extLst>
          </p:spPr>
        </p:pic>
      </p:grpSp>
      <p:sp>
        <p:nvSpPr>
          <p:cNvPr id="1062" name="TextBox 1061"/>
          <p:cNvSpPr txBox="1"/>
          <p:nvPr/>
        </p:nvSpPr>
        <p:spPr>
          <a:xfrm>
            <a:off x="555137" y="1113433"/>
            <a:ext cx="6925295" cy="461665"/>
          </a:xfrm>
          <a:prstGeom prst="rect">
            <a:avLst/>
          </a:prstGeom>
          <a:noFill/>
        </p:spPr>
        <p:txBody>
          <a:bodyPr wrap="square" rtlCol="0">
            <a:spAutoFit/>
          </a:bodyPr>
          <a:lstStyle/>
          <a:p>
            <a:pPr algn="ctr"/>
            <a:r>
              <a:rPr lang="fr-FR" sz="2400" dirty="0" err="1" smtClean="0">
                <a:solidFill>
                  <a:srgbClr val="002060"/>
                </a:solidFill>
                <a:latin typeface="Britannic Bold" pitchFamily="34" charset="0"/>
              </a:rPr>
              <a:t>Environmental</a:t>
            </a:r>
            <a:r>
              <a:rPr lang="fr-FR" sz="2400" dirty="0" smtClean="0">
                <a:solidFill>
                  <a:srgbClr val="002060"/>
                </a:solidFill>
                <a:latin typeface="Britannic Bold" pitchFamily="34" charset="0"/>
              </a:rPr>
              <a:t> and </a:t>
            </a:r>
            <a:r>
              <a:rPr lang="fr-FR" sz="2400" dirty="0">
                <a:solidFill>
                  <a:srgbClr val="002060"/>
                </a:solidFill>
                <a:latin typeface="Britannic Bold" pitchFamily="34" charset="0"/>
              </a:rPr>
              <a:t>A</a:t>
            </a:r>
            <a:r>
              <a:rPr lang="fr-FR" sz="2400" dirty="0" smtClean="0">
                <a:solidFill>
                  <a:srgbClr val="002060"/>
                </a:solidFill>
                <a:latin typeface="Britannic Bold" pitchFamily="34" charset="0"/>
              </a:rPr>
              <a:t>ccess </a:t>
            </a:r>
            <a:r>
              <a:rPr lang="fr-FR" sz="2400" dirty="0" err="1">
                <a:solidFill>
                  <a:srgbClr val="002060"/>
                </a:solidFill>
                <a:latin typeface="Britannic Bold" pitchFamily="34" charset="0"/>
              </a:rPr>
              <a:t>W</a:t>
            </a:r>
            <a:r>
              <a:rPr lang="fr-FR" sz="2400" dirty="0" err="1" smtClean="0">
                <a:solidFill>
                  <a:srgbClr val="002060"/>
                </a:solidFill>
                <a:latin typeface="Britannic Bold" pitchFamily="34" charset="0"/>
              </a:rPr>
              <a:t>ork</a:t>
            </a:r>
            <a:endParaRPr lang="en-GB" sz="2400" dirty="0">
              <a:solidFill>
                <a:srgbClr val="002060"/>
              </a:solidFill>
              <a:latin typeface="Britannic Bold" pitchFamily="34" charset="0"/>
            </a:endParaRPr>
          </a:p>
        </p:txBody>
      </p:sp>
      <p:grpSp>
        <p:nvGrpSpPr>
          <p:cNvPr id="18" name="Group 21"/>
          <p:cNvGrpSpPr>
            <a:grpSpLocks/>
          </p:cNvGrpSpPr>
          <p:nvPr/>
        </p:nvGrpSpPr>
        <p:grpSpPr bwMode="auto">
          <a:xfrm>
            <a:off x="1385163" y="1816224"/>
            <a:ext cx="7505700" cy="727075"/>
            <a:chOff x="106606704" y="109886869"/>
            <a:chExt cx="7506017" cy="726635"/>
          </a:xfrm>
        </p:grpSpPr>
        <p:sp>
          <p:nvSpPr>
            <p:cNvPr id="19" name="Oval 22"/>
            <p:cNvSpPr>
              <a:spLocks noChangeArrowheads="1"/>
            </p:cNvSpPr>
            <p:nvPr/>
          </p:nvSpPr>
          <p:spPr bwMode="auto">
            <a:xfrm>
              <a:off x="106606704" y="109886869"/>
              <a:ext cx="7501661" cy="726635"/>
            </a:xfrm>
            <a:prstGeom prst="ellipse">
              <a:avLst/>
            </a:prstGeom>
            <a:solidFill>
              <a:srgbClr val="679EFF"/>
            </a:solidFill>
            <a:ln w="76200" algn="in">
              <a:solidFill>
                <a:srgbClr val="4D4D4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0" name="Oval 23"/>
            <p:cNvSpPr>
              <a:spLocks noChangeArrowheads="1"/>
            </p:cNvSpPr>
            <p:nvPr/>
          </p:nvSpPr>
          <p:spPr bwMode="auto">
            <a:xfrm>
              <a:off x="106721543" y="109944818"/>
              <a:ext cx="7283452" cy="635026"/>
            </a:xfrm>
            <a:prstGeom prst="ellipse">
              <a:avLst/>
            </a:prstGeom>
            <a:solidFill>
              <a:srgbClr val="679EFF"/>
            </a:solidFill>
            <a:ln w="3175" algn="in">
              <a:solidFill>
                <a:srgbClr val="679E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48" name="Picture 24" descr="Ev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59940" y="109950164"/>
              <a:ext cx="552781" cy="552781"/>
            </a:xfrm>
            <a:prstGeom prst="roundRect">
              <a:avLst>
                <a:gd name="adj" fmla="val 16667"/>
              </a:avLst>
            </a:prstGeom>
            <a:solidFill>
              <a:srgbClr val="679EFF"/>
            </a:solidFill>
            <a:ln>
              <a:noFill/>
            </a:ln>
            <a:extLst>
              <a:ext uri="{91240B29-F687-4F45-9708-019B960494DF}">
                <a14:hiddenLine xmlns:a14="http://schemas.microsoft.com/office/drawing/2010/main" w="9525" algn="in">
                  <a:solidFill>
                    <a:srgbClr val="000000"/>
                  </a:solidFill>
                  <a:round/>
                  <a:headEnd/>
                  <a:tailEnd/>
                </a14:hiddenLine>
              </a:ext>
            </a:extLst>
          </p:spPr>
        </p:pic>
      </p:grpSp>
      <p:sp>
        <p:nvSpPr>
          <p:cNvPr id="81" name="TextBox 80"/>
          <p:cNvSpPr txBox="1"/>
          <p:nvPr/>
        </p:nvSpPr>
        <p:spPr>
          <a:xfrm>
            <a:off x="1675366" y="1948929"/>
            <a:ext cx="6925295" cy="461665"/>
          </a:xfrm>
          <a:prstGeom prst="rect">
            <a:avLst/>
          </a:prstGeom>
          <a:noFill/>
        </p:spPr>
        <p:txBody>
          <a:bodyPr wrap="square" rtlCol="0">
            <a:spAutoFit/>
          </a:bodyPr>
          <a:lstStyle/>
          <a:p>
            <a:pPr algn="ctr"/>
            <a:r>
              <a:rPr lang="fr-FR" sz="2400" dirty="0" err="1" smtClean="0">
                <a:solidFill>
                  <a:srgbClr val="002060"/>
                </a:solidFill>
                <a:latin typeface="Britannic Bold" pitchFamily="34" charset="0"/>
              </a:rPr>
              <a:t>Beginners</a:t>
            </a:r>
            <a:r>
              <a:rPr lang="fr-FR" sz="2400" dirty="0" smtClean="0">
                <a:solidFill>
                  <a:srgbClr val="002060"/>
                </a:solidFill>
                <a:latin typeface="Britannic Bold" pitchFamily="34" charset="0"/>
              </a:rPr>
              <a:t>’ Sessions</a:t>
            </a:r>
            <a:endParaRPr lang="en-GB" sz="2400" dirty="0">
              <a:solidFill>
                <a:srgbClr val="002060"/>
              </a:solidFill>
              <a:latin typeface="Britannic Bold" pitchFamily="34" charset="0"/>
            </a:endParaRPr>
          </a:p>
        </p:txBody>
      </p:sp>
      <p:grpSp>
        <p:nvGrpSpPr>
          <p:cNvPr id="15" name="Group 17"/>
          <p:cNvGrpSpPr>
            <a:grpSpLocks/>
          </p:cNvGrpSpPr>
          <p:nvPr/>
        </p:nvGrpSpPr>
        <p:grpSpPr bwMode="auto">
          <a:xfrm>
            <a:off x="255411" y="2651720"/>
            <a:ext cx="7500937" cy="725487"/>
            <a:chOff x="106895302" y="108027094"/>
            <a:chExt cx="7501661" cy="726635"/>
          </a:xfrm>
        </p:grpSpPr>
        <p:sp>
          <p:nvSpPr>
            <p:cNvPr id="16" name="Oval 18"/>
            <p:cNvSpPr>
              <a:spLocks noChangeArrowheads="1"/>
            </p:cNvSpPr>
            <p:nvPr/>
          </p:nvSpPr>
          <p:spPr bwMode="auto">
            <a:xfrm>
              <a:off x="106895302" y="108027094"/>
              <a:ext cx="7501661" cy="726635"/>
            </a:xfrm>
            <a:prstGeom prst="ellipse">
              <a:avLst/>
            </a:prstGeom>
            <a:noFill/>
            <a:ln w="76200" algn="in">
              <a:solidFill>
                <a:srgbClr val="FBB03B"/>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7" name="Oval 19"/>
            <p:cNvSpPr>
              <a:spLocks noChangeArrowheads="1"/>
            </p:cNvSpPr>
            <p:nvPr/>
          </p:nvSpPr>
          <p:spPr bwMode="auto">
            <a:xfrm>
              <a:off x="107162541" y="108085043"/>
              <a:ext cx="7131052" cy="635026"/>
            </a:xfrm>
            <a:prstGeom prst="ellipse">
              <a:avLst/>
            </a:prstGeom>
            <a:solidFill>
              <a:srgbClr val="679EFF"/>
            </a:solidFill>
            <a:ln w="3175" algn="in">
              <a:solidFill>
                <a:srgbClr val="679E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44" name="Picture 20" descr="Ev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06414" y="108112335"/>
              <a:ext cx="552781" cy="55278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Lst>
          </p:spPr>
        </p:pic>
      </p:grpSp>
      <p:sp>
        <p:nvSpPr>
          <p:cNvPr id="1063" name="Rectangle 1062"/>
          <p:cNvSpPr/>
          <p:nvPr/>
        </p:nvSpPr>
        <p:spPr>
          <a:xfrm>
            <a:off x="2187913" y="2783631"/>
            <a:ext cx="3635932" cy="461665"/>
          </a:xfrm>
          <a:prstGeom prst="rect">
            <a:avLst/>
          </a:prstGeom>
        </p:spPr>
        <p:txBody>
          <a:bodyPr wrap="none">
            <a:spAutoFit/>
          </a:bodyPr>
          <a:lstStyle/>
          <a:p>
            <a:r>
              <a:rPr lang="en-GB" sz="2400" dirty="0">
                <a:solidFill>
                  <a:srgbClr val="002060"/>
                </a:solidFill>
                <a:latin typeface="Britannic Bold" pitchFamily="34" charset="0"/>
              </a:rPr>
              <a:t>Trip to Chamonix, France</a:t>
            </a:r>
          </a:p>
        </p:txBody>
      </p:sp>
      <p:grpSp>
        <p:nvGrpSpPr>
          <p:cNvPr id="12" name="Group 12"/>
          <p:cNvGrpSpPr>
            <a:grpSpLocks/>
          </p:cNvGrpSpPr>
          <p:nvPr/>
        </p:nvGrpSpPr>
        <p:grpSpPr bwMode="auto">
          <a:xfrm>
            <a:off x="810419" y="3485628"/>
            <a:ext cx="7523162" cy="727075"/>
            <a:chOff x="106507661" y="108018844"/>
            <a:chExt cx="7521976" cy="726635"/>
          </a:xfrm>
        </p:grpSpPr>
        <p:sp>
          <p:nvSpPr>
            <p:cNvPr id="13" name="Oval 13"/>
            <p:cNvSpPr>
              <a:spLocks noChangeArrowheads="1"/>
            </p:cNvSpPr>
            <p:nvPr/>
          </p:nvSpPr>
          <p:spPr bwMode="auto">
            <a:xfrm>
              <a:off x="106515279" y="108018844"/>
              <a:ext cx="7501661" cy="726635"/>
            </a:xfrm>
            <a:prstGeom prst="ellipse">
              <a:avLst/>
            </a:prstGeom>
            <a:noFill/>
            <a:ln w="76200" algn="in">
              <a:solidFill>
                <a:srgbClr val="4D4D4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4" name="Oval 14"/>
            <p:cNvSpPr>
              <a:spLocks noChangeArrowheads="1"/>
            </p:cNvSpPr>
            <p:nvPr/>
          </p:nvSpPr>
          <p:spPr bwMode="auto">
            <a:xfrm>
              <a:off x="106772579" y="108076793"/>
              <a:ext cx="7131052" cy="635026"/>
            </a:xfrm>
            <a:prstGeom prst="ellipse">
              <a:avLst/>
            </a:prstGeom>
            <a:solidFill>
              <a:srgbClr val="679EFF"/>
            </a:solidFill>
            <a:ln w="3175" algn="in">
              <a:solidFill>
                <a:srgbClr val="679E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3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507661" y="108100816"/>
              <a:ext cx="554400" cy="554400"/>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4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475237" y="108075912"/>
              <a:ext cx="554400" cy="554400"/>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1065" name="Rectangle 1064"/>
          <p:cNvSpPr/>
          <p:nvPr/>
        </p:nvSpPr>
        <p:spPr>
          <a:xfrm>
            <a:off x="2404580" y="3618333"/>
            <a:ext cx="4334841" cy="461665"/>
          </a:xfrm>
          <a:prstGeom prst="rect">
            <a:avLst/>
          </a:prstGeom>
        </p:spPr>
        <p:txBody>
          <a:bodyPr wrap="none">
            <a:spAutoFit/>
          </a:bodyPr>
          <a:lstStyle/>
          <a:p>
            <a:r>
              <a:rPr lang="en-US" sz="2400" dirty="0" smtClean="0">
                <a:solidFill>
                  <a:srgbClr val="002060"/>
                </a:solidFill>
                <a:latin typeface="Britannic Bold" pitchFamily="34" charset="0"/>
              </a:rPr>
              <a:t>Bolting Work and New Routing</a:t>
            </a:r>
            <a:endParaRPr lang="en-US" sz="2400" dirty="0">
              <a:solidFill>
                <a:srgbClr val="002060"/>
              </a:solidFill>
              <a:latin typeface="Britannic Bold" pitchFamily="34" charset="0"/>
            </a:endParaRPr>
          </a:p>
        </p:txBody>
      </p:sp>
      <p:grpSp>
        <p:nvGrpSpPr>
          <p:cNvPr id="9" name="Group 8"/>
          <p:cNvGrpSpPr>
            <a:grpSpLocks/>
          </p:cNvGrpSpPr>
          <p:nvPr/>
        </p:nvGrpSpPr>
        <p:grpSpPr bwMode="auto">
          <a:xfrm>
            <a:off x="1389955" y="4321124"/>
            <a:ext cx="7502525" cy="727075"/>
            <a:chOff x="107435302" y="110461294"/>
            <a:chExt cx="7502735" cy="726635"/>
          </a:xfrm>
        </p:grpSpPr>
        <p:sp>
          <p:nvSpPr>
            <p:cNvPr id="10" name="Oval 9"/>
            <p:cNvSpPr>
              <a:spLocks noChangeArrowheads="1"/>
            </p:cNvSpPr>
            <p:nvPr/>
          </p:nvSpPr>
          <p:spPr bwMode="auto">
            <a:xfrm>
              <a:off x="107435302" y="110461294"/>
              <a:ext cx="7501661" cy="726635"/>
            </a:xfrm>
            <a:prstGeom prst="ellipse">
              <a:avLst/>
            </a:prstGeom>
            <a:noFill/>
            <a:ln w="76200" algn="in">
              <a:solidFill>
                <a:srgbClr val="FBB03B"/>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1" name="Oval 10"/>
            <p:cNvSpPr>
              <a:spLocks noChangeArrowheads="1"/>
            </p:cNvSpPr>
            <p:nvPr/>
          </p:nvSpPr>
          <p:spPr bwMode="auto">
            <a:xfrm>
              <a:off x="107549727" y="110510132"/>
              <a:ext cx="7131052" cy="635026"/>
            </a:xfrm>
            <a:prstGeom prst="ellipse">
              <a:avLst/>
            </a:prstGeom>
            <a:solidFill>
              <a:srgbClr val="679EFF"/>
            </a:solidFill>
            <a:ln w="3175" algn="in">
              <a:solidFill>
                <a:srgbClr val="679E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83637" y="110545137"/>
              <a:ext cx="554400" cy="554400"/>
            </a:xfrm>
            <a:prstGeom prst="roundRect">
              <a:avLst>
                <a:gd name="adj" fmla="val 166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1066" name="Rectangle 1065"/>
          <p:cNvSpPr/>
          <p:nvPr/>
        </p:nvSpPr>
        <p:spPr>
          <a:xfrm>
            <a:off x="1763973" y="4453829"/>
            <a:ext cx="6754489" cy="461665"/>
          </a:xfrm>
          <a:prstGeom prst="rect">
            <a:avLst/>
          </a:prstGeom>
        </p:spPr>
        <p:txBody>
          <a:bodyPr wrap="square">
            <a:spAutoFit/>
          </a:bodyPr>
          <a:lstStyle/>
          <a:p>
            <a:r>
              <a:rPr lang="en-US" sz="2400" dirty="0" smtClean="0">
                <a:solidFill>
                  <a:srgbClr val="002060"/>
                </a:solidFill>
                <a:latin typeface="Britannic Bold" pitchFamily="34" charset="0"/>
              </a:rPr>
              <a:t>           Photoshoots</a:t>
            </a:r>
            <a:r>
              <a:rPr lang="en-US" sz="2400" dirty="0">
                <a:solidFill>
                  <a:srgbClr val="002060"/>
                </a:solidFill>
                <a:latin typeface="Britannic Bold" pitchFamily="34" charset="0"/>
              </a:rPr>
              <a:t>, </a:t>
            </a:r>
            <a:r>
              <a:rPr lang="en-US" sz="2400" dirty="0" smtClean="0">
                <a:solidFill>
                  <a:srgbClr val="002060"/>
                </a:solidFill>
                <a:latin typeface="Britannic Bold" pitchFamily="34" charset="0"/>
              </a:rPr>
              <a:t>Newspapers</a:t>
            </a:r>
            <a:r>
              <a:rPr lang="mt-MT" sz="2400" dirty="0">
                <a:solidFill>
                  <a:srgbClr val="002060"/>
                </a:solidFill>
                <a:latin typeface="Britannic Bold" pitchFamily="34" charset="0"/>
              </a:rPr>
              <a:t> </a:t>
            </a:r>
            <a:r>
              <a:rPr lang="mt-MT" sz="2400" dirty="0" smtClean="0">
                <a:solidFill>
                  <a:srgbClr val="002060"/>
                </a:solidFill>
                <a:latin typeface="Britannic Bold" pitchFamily="34" charset="0"/>
              </a:rPr>
              <a:t>&amp;</a:t>
            </a:r>
            <a:r>
              <a:rPr lang="en-US" sz="2400" dirty="0" smtClean="0">
                <a:solidFill>
                  <a:srgbClr val="002060"/>
                </a:solidFill>
                <a:latin typeface="Britannic Bold" pitchFamily="34" charset="0"/>
              </a:rPr>
              <a:t> Film</a:t>
            </a:r>
            <a:endParaRPr lang="en-US" sz="2400" dirty="0">
              <a:solidFill>
                <a:srgbClr val="002060"/>
              </a:solidFill>
              <a:latin typeface="Britannic Bold" pitchFamily="34" charset="0"/>
            </a:endParaRPr>
          </a:p>
        </p:txBody>
      </p:sp>
      <p:grpSp>
        <p:nvGrpSpPr>
          <p:cNvPr id="3" name="Group 2"/>
          <p:cNvGrpSpPr>
            <a:grpSpLocks/>
          </p:cNvGrpSpPr>
          <p:nvPr/>
        </p:nvGrpSpPr>
        <p:grpSpPr bwMode="auto">
          <a:xfrm>
            <a:off x="238514" y="5156620"/>
            <a:ext cx="7502525" cy="725487"/>
            <a:chOff x="107294454" y="112386319"/>
            <a:chExt cx="7501661" cy="726635"/>
          </a:xfrm>
        </p:grpSpPr>
        <p:sp>
          <p:nvSpPr>
            <p:cNvPr id="4" name="Oval 3"/>
            <p:cNvSpPr>
              <a:spLocks noChangeArrowheads="1"/>
            </p:cNvSpPr>
            <p:nvPr/>
          </p:nvSpPr>
          <p:spPr bwMode="auto">
            <a:xfrm>
              <a:off x="107294454" y="112386319"/>
              <a:ext cx="7501661" cy="726635"/>
            </a:xfrm>
            <a:prstGeom prst="ellipse">
              <a:avLst/>
            </a:prstGeom>
            <a:noFill/>
            <a:ln w="76200" algn="in">
              <a:solidFill>
                <a:srgbClr val="4D4D4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 name="Oval 4"/>
            <p:cNvSpPr>
              <a:spLocks noChangeArrowheads="1"/>
            </p:cNvSpPr>
            <p:nvPr/>
          </p:nvSpPr>
          <p:spPr bwMode="auto">
            <a:xfrm>
              <a:off x="107392728" y="112444268"/>
              <a:ext cx="7308000" cy="635026"/>
            </a:xfrm>
            <a:prstGeom prst="ellipse">
              <a:avLst/>
            </a:prstGeom>
            <a:solidFill>
              <a:srgbClr val="679EFF"/>
            </a:solidFill>
            <a:ln>
              <a:noFill/>
            </a:ln>
            <a:effectLst/>
            <a:extLst>
              <a:ext uri="{91240B29-F687-4F45-9708-019B960494DF}">
                <a14:hiddenLine xmlns:a14="http://schemas.microsoft.com/office/drawing/2010/main" w="3175" algn="in">
                  <a:solidFill>
                    <a:srgbClr val="FFFFFF"/>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sp>
        <p:nvSpPr>
          <p:cNvPr id="1067" name="Rectangle 1066"/>
          <p:cNvSpPr/>
          <p:nvPr/>
        </p:nvSpPr>
        <p:spPr>
          <a:xfrm>
            <a:off x="1714955" y="5282354"/>
            <a:ext cx="4549643" cy="461665"/>
          </a:xfrm>
          <a:prstGeom prst="rect">
            <a:avLst/>
          </a:prstGeom>
        </p:spPr>
        <p:txBody>
          <a:bodyPr wrap="none">
            <a:spAutoFit/>
          </a:bodyPr>
          <a:lstStyle/>
          <a:p>
            <a:r>
              <a:rPr lang="en-US" sz="2400" dirty="0">
                <a:solidFill>
                  <a:srgbClr val="002060"/>
                </a:solidFill>
                <a:latin typeface="Britannic Bold" pitchFamily="34" charset="0"/>
              </a:rPr>
              <a:t>Website &amp; New Facebook </a:t>
            </a:r>
            <a:r>
              <a:rPr lang="en-US" sz="2400" dirty="0" smtClean="0">
                <a:solidFill>
                  <a:srgbClr val="002060"/>
                </a:solidFill>
                <a:latin typeface="Britannic Bold" pitchFamily="34" charset="0"/>
              </a:rPr>
              <a:t>Group</a:t>
            </a:r>
            <a:endParaRPr lang="en-US" sz="2400" dirty="0">
              <a:solidFill>
                <a:srgbClr val="002060"/>
              </a:solidFill>
              <a:latin typeface="Britannic Bold" pitchFamily="34" charset="0"/>
            </a:endParaRPr>
          </a:p>
        </p:txBody>
      </p:sp>
      <p:grpSp>
        <p:nvGrpSpPr>
          <p:cNvPr id="6" name="Group 5"/>
          <p:cNvGrpSpPr>
            <a:grpSpLocks/>
          </p:cNvGrpSpPr>
          <p:nvPr/>
        </p:nvGrpSpPr>
        <p:grpSpPr bwMode="auto">
          <a:xfrm>
            <a:off x="1392717" y="5990529"/>
            <a:ext cx="7500937" cy="727075"/>
            <a:chOff x="106594102" y="109188169"/>
            <a:chExt cx="7501661" cy="726635"/>
          </a:xfrm>
        </p:grpSpPr>
        <p:sp>
          <p:nvSpPr>
            <p:cNvPr id="7" name="Oval 6"/>
            <p:cNvSpPr>
              <a:spLocks noChangeArrowheads="1"/>
            </p:cNvSpPr>
            <p:nvPr/>
          </p:nvSpPr>
          <p:spPr bwMode="auto">
            <a:xfrm>
              <a:off x="106594102" y="109188169"/>
              <a:ext cx="7501661" cy="726635"/>
            </a:xfrm>
            <a:prstGeom prst="ellipse">
              <a:avLst/>
            </a:prstGeom>
            <a:noFill/>
            <a:ln w="76200" algn="in">
              <a:solidFill>
                <a:srgbClr val="FBB03B"/>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8" name="Oval 7"/>
            <p:cNvSpPr>
              <a:spLocks noChangeArrowheads="1"/>
            </p:cNvSpPr>
            <p:nvPr/>
          </p:nvSpPr>
          <p:spPr bwMode="auto">
            <a:xfrm>
              <a:off x="106708527" y="109246532"/>
              <a:ext cx="7273927" cy="635026"/>
            </a:xfrm>
            <a:prstGeom prst="ellipse">
              <a:avLst/>
            </a:prstGeom>
            <a:solidFill>
              <a:srgbClr val="679EFF"/>
            </a:solidFill>
            <a:ln w="3175" algn="in">
              <a:solidFill>
                <a:srgbClr val="679E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sp>
        <p:nvSpPr>
          <p:cNvPr id="1069" name="Rectangle 1068"/>
          <p:cNvSpPr/>
          <p:nvPr/>
        </p:nvSpPr>
        <p:spPr>
          <a:xfrm>
            <a:off x="2355403" y="6123234"/>
            <a:ext cx="5575565" cy="461665"/>
          </a:xfrm>
          <a:prstGeom prst="rect">
            <a:avLst/>
          </a:prstGeom>
        </p:spPr>
        <p:txBody>
          <a:bodyPr wrap="none">
            <a:spAutoFit/>
          </a:bodyPr>
          <a:lstStyle/>
          <a:p>
            <a:r>
              <a:rPr lang="en-GB" sz="2400" dirty="0">
                <a:solidFill>
                  <a:srgbClr val="002060"/>
                </a:solidFill>
                <a:latin typeface="Britannic Bold" pitchFamily="34" charset="0"/>
              </a:rPr>
              <a:t>Relationship </a:t>
            </a:r>
            <a:r>
              <a:rPr lang="en-GB" sz="2400" dirty="0" smtClean="0">
                <a:solidFill>
                  <a:srgbClr val="002060"/>
                </a:solidFill>
                <a:latin typeface="Britannic Bold" pitchFamily="34" charset="0"/>
              </a:rPr>
              <a:t>Building </a:t>
            </a:r>
            <a:r>
              <a:rPr lang="en-GB" sz="2400" dirty="0">
                <a:solidFill>
                  <a:srgbClr val="002060"/>
                </a:solidFill>
                <a:latin typeface="Britannic Bold" pitchFamily="34" charset="0"/>
              </a:rPr>
              <a:t>with </a:t>
            </a:r>
            <a:r>
              <a:rPr lang="en-GB" sz="2400" dirty="0" smtClean="0">
                <a:solidFill>
                  <a:srgbClr val="002060"/>
                </a:solidFill>
                <a:latin typeface="Britannic Bold" pitchFamily="34" charset="0"/>
              </a:rPr>
              <a:t>Stakeholders</a:t>
            </a:r>
            <a:endParaRPr lang="en-GB" sz="2400" dirty="0">
              <a:solidFill>
                <a:srgbClr val="002060"/>
              </a:solidFill>
              <a:latin typeface="Britannic Bold" pitchFamily="34" charset="0"/>
            </a:endParaRPr>
          </a:p>
        </p:txBody>
      </p:sp>
      <p:sp>
        <p:nvSpPr>
          <p:cNvPr id="40" name="AutoShape 5"/>
          <p:cNvSpPr>
            <a:spLocks noChangeArrowheads="1"/>
          </p:cNvSpPr>
          <p:nvPr/>
        </p:nvSpPr>
        <p:spPr bwMode="auto">
          <a:xfrm>
            <a:off x="467838" y="188640"/>
            <a:ext cx="8208324" cy="638800"/>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a:r>
              <a:rPr lang="fr-FR" sz="3600" b="1" dirty="0">
                <a:solidFill>
                  <a:schemeClr val="bg1"/>
                </a:solidFill>
              </a:rPr>
              <a:t>WHAT HAVE WE DONE IN 2011?</a:t>
            </a:r>
            <a:endParaRPr lang="en-GB" sz="3600" b="1" dirty="0">
              <a:solidFill>
                <a:schemeClr val="bg1"/>
              </a:solidFill>
            </a:endParaRPr>
          </a:p>
        </p:txBody>
      </p:sp>
    </p:spTree>
    <p:extLst>
      <p:ext uri="{BB962C8B-B14F-4D97-AF65-F5344CB8AC3E}">
        <p14:creationId xmlns:p14="http://schemas.microsoft.com/office/powerpoint/2010/main" val="224775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062"/>
                                        </p:tgtEl>
                                        <p:attrNameLst>
                                          <p:attrName>style.visibility</p:attrName>
                                        </p:attrNameLst>
                                      </p:cBhvr>
                                      <p:to>
                                        <p:strVal val="visible"/>
                                      </p:to>
                                    </p:se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childTnLst>
                          </p:cTn>
                        </p:par>
                        <p:par>
                          <p:cTn id="15" fill="hold">
                            <p:stCondLst>
                              <p:cond delay="4000"/>
                            </p:stCondLst>
                            <p:childTnLst>
                              <p:par>
                                <p:cTn id="16" presetID="1" presetClass="entr" presetSubtype="0"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childTnLst>
                                </p:cTn>
                              </p:par>
                            </p:childTnLst>
                          </p:cTn>
                        </p:par>
                        <p:par>
                          <p:cTn id="18" fill="hold">
                            <p:stCondLst>
                              <p:cond delay="4000"/>
                            </p:stCondLst>
                            <p:childTnLst>
                              <p:par>
                                <p:cTn id="19" presetID="21"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childTnLst>
                          </p:cTn>
                        </p:par>
                        <p:par>
                          <p:cTn id="22" fill="hold">
                            <p:stCondLst>
                              <p:cond delay="6000"/>
                            </p:stCondLst>
                            <p:childTnLst>
                              <p:par>
                                <p:cTn id="23" presetID="1" presetClass="entr" presetSubtype="0" fill="hold" grpId="0" nodeType="afterEffect">
                                  <p:stCondLst>
                                    <p:cond delay="0"/>
                                  </p:stCondLst>
                                  <p:childTnLst>
                                    <p:set>
                                      <p:cBhvr>
                                        <p:cTn id="24" dur="1" fill="hold">
                                          <p:stCondLst>
                                            <p:cond delay="0"/>
                                          </p:stCondLst>
                                        </p:cTn>
                                        <p:tgtEl>
                                          <p:spTgt spid="1063"/>
                                        </p:tgtEl>
                                        <p:attrNameLst>
                                          <p:attrName>style.visibility</p:attrName>
                                        </p:attrNameLst>
                                      </p:cBhvr>
                                      <p:to>
                                        <p:strVal val="visible"/>
                                      </p:to>
                                    </p:set>
                                  </p:childTnLst>
                                </p:cTn>
                              </p:par>
                            </p:childTnLst>
                          </p:cTn>
                        </p:par>
                        <p:par>
                          <p:cTn id="25" fill="hold">
                            <p:stCondLst>
                              <p:cond delay="6000"/>
                            </p:stCondLst>
                            <p:childTnLst>
                              <p:par>
                                <p:cTn id="26" presetID="21" presetClass="entr" presetSubtype="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0"/>
                                          </p:stCondLst>
                                        </p:cTn>
                                        <p:tgtEl>
                                          <p:spTgt spid="1065"/>
                                        </p:tgtEl>
                                        <p:attrNameLst>
                                          <p:attrName>style.visibility</p:attrName>
                                        </p:attrNameLst>
                                      </p:cBhvr>
                                      <p:to>
                                        <p:strVal val="visible"/>
                                      </p:to>
                                    </p:set>
                                  </p:childTnLst>
                                </p:cTn>
                              </p:par>
                            </p:childTnLst>
                          </p:cTn>
                        </p:par>
                        <p:par>
                          <p:cTn id="32" fill="hold">
                            <p:stCondLst>
                              <p:cond delay="8000"/>
                            </p:stCondLst>
                            <p:childTnLst>
                              <p:par>
                                <p:cTn id="33" presetID="21" presetClass="entr" presetSubtype="1"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par>
                          <p:cTn id="36" fill="hold">
                            <p:stCondLst>
                              <p:cond delay="10000"/>
                            </p:stCondLst>
                            <p:childTnLst>
                              <p:par>
                                <p:cTn id="37" presetID="1" presetClass="entr" presetSubtype="0" fill="hold" grpId="0" nodeType="afterEffect">
                                  <p:stCondLst>
                                    <p:cond delay="0"/>
                                  </p:stCondLst>
                                  <p:childTnLst>
                                    <p:set>
                                      <p:cBhvr>
                                        <p:cTn id="38" dur="1" fill="hold">
                                          <p:stCondLst>
                                            <p:cond delay="0"/>
                                          </p:stCondLst>
                                        </p:cTn>
                                        <p:tgtEl>
                                          <p:spTgt spid="1066"/>
                                        </p:tgtEl>
                                        <p:attrNameLst>
                                          <p:attrName>style.visibility</p:attrName>
                                        </p:attrNameLst>
                                      </p:cBhvr>
                                      <p:to>
                                        <p:strVal val="visible"/>
                                      </p:to>
                                    </p:set>
                                  </p:childTnLst>
                                </p:cTn>
                              </p:par>
                            </p:childTnLst>
                          </p:cTn>
                        </p:par>
                        <p:par>
                          <p:cTn id="39" fill="hold">
                            <p:stCondLst>
                              <p:cond delay="10000"/>
                            </p:stCondLst>
                            <p:childTnLst>
                              <p:par>
                                <p:cTn id="40" presetID="21"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heel(1)">
                                      <p:cBhvr>
                                        <p:cTn id="42" dur="2000"/>
                                        <p:tgtEl>
                                          <p:spTgt spid="3"/>
                                        </p:tgtEl>
                                      </p:cBhvr>
                                    </p:animEffect>
                                  </p:childTnLst>
                                </p:cTn>
                              </p:par>
                            </p:childTnLst>
                          </p:cTn>
                        </p:par>
                        <p:par>
                          <p:cTn id="43" fill="hold">
                            <p:stCondLst>
                              <p:cond delay="12000"/>
                            </p:stCondLst>
                            <p:childTnLst>
                              <p:par>
                                <p:cTn id="44" presetID="1" presetClass="entr" presetSubtype="0" fill="hold" grpId="0" nodeType="afterEffect">
                                  <p:stCondLst>
                                    <p:cond delay="0"/>
                                  </p:stCondLst>
                                  <p:childTnLst>
                                    <p:set>
                                      <p:cBhvr>
                                        <p:cTn id="45" dur="1" fill="hold">
                                          <p:stCondLst>
                                            <p:cond delay="0"/>
                                          </p:stCondLst>
                                        </p:cTn>
                                        <p:tgtEl>
                                          <p:spTgt spid="1067"/>
                                        </p:tgtEl>
                                        <p:attrNameLst>
                                          <p:attrName>style.visibility</p:attrName>
                                        </p:attrNameLst>
                                      </p:cBhvr>
                                      <p:to>
                                        <p:strVal val="visible"/>
                                      </p:to>
                                    </p:set>
                                  </p:childTnLst>
                                </p:cTn>
                              </p:par>
                            </p:childTnLst>
                          </p:cTn>
                        </p:par>
                        <p:par>
                          <p:cTn id="46" fill="hold">
                            <p:stCondLst>
                              <p:cond delay="12000"/>
                            </p:stCondLst>
                            <p:childTnLst>
                              <p:par>
                                <p:cTn id="47" presetID="21" presetClass="entr" presetSubtype="1"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heel(1)">
                                      <p:cBhvr>
                                        <p:cTn id="49" dur="2000"/>
                                        <p:tgtEl>
                                          <p:spTgt spid="6"/>
                                        </p:tgtEl>
                                      </p:cBhvr>
                                    </p:animEffect>
                                  </p:childTnLst>
                                </p:cTn>
                              </p:par>
                            </p:childTnLst>
                          </p:cTn>
                        </p:par>
                        <p:par>
                          <p:cTn id="50" fill="hold">
                            <p:stCondLst>
                              <p:cond delay="14000"/>
                            </p:stCondLst>
                            <p:childTnLst>
                              <p:par>
                                <p:cTn id="51" presetID="1" presetClass="entr" presetSubtype="0" fill="hold" grpId="0" nodeType="afterEffect">
                                  <p:stCondLst>
                                    <p:cond delay="0"/>
                                  </p:stCondLst>
                                  <p:childTnLst>
                                    <p:set>
                                      <p:cBhvr>
                                        <p:cTn id="52"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 grpId="0"/>
      <p:bldP spid="81" grpId="0"/>
      <p:bldP spid="1063" grpId="0"/>
      <p:bldP spid="1065" grpId="0"/>
      <p:bldP spid="1066" grpId="0"/>
      <p:bldP spid="1067" grpId="0"/>
      <p:bldP spid="10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7750" y="103332"/>
            <a:ext cx="4988501" cy="6651336"/>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2369453247"/>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2354" y="176138"/>
            <a:ext cx="4879292" cy="6505724"/>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2565977328"/>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hlinkClick r:id="" action="ppaction://hlinkshowjump?jump=nextslid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0990" y="94320"/>
            <a:ext cx="5002020" cy="6669360"/>
          </a:xfrm>
          <a:prstGeom prst="rect">
            <a:avLst/>
          </a:prstGeom>
        </p:spPr>
      </p:pic>
      <p:pic>
        <p:nvPicPr>
          <p:cNvPr id="7"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8" name="Rectangle 7"/>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spTree>
    <p:extLst>
      <p:ext uri="{BB962C8B-B14F-4D97-AF65-F5344CB8AC3E}">
        <p14:creationId xmlns:p14="http://schemas.microsoft.com/office/powerpoint/2010/main" val="648422923"/>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93066"/>
            <a:ext cx="7056784" cy="6671869"/>
          </a:xfrm>
          <a:prstGeom prst="rect">
            <a:avLst/>
          </a:prstGeom>
        </p:spPr>
      </p:pic>
      <p:sp>
        <p:nvSpPr>
          <p:cNvPr id="6" name="Rectangle 5"/>
          <p:cNvSpPr/>
          <p:nvPr/>
        </p:nvSpPr>
        <p:spPr>
          <a:xfrm>
            <a:off x="0" y="6334780"/>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pic>
        <p:nvPicPr>
          <p:cNvPr id="7" name="Picture 2" descr="MRCC">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9082651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6000" contrast="-4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340759" y="2132856"/>
            <a:ext cx="4707186" cy="523220"/>
          </a:xfrm>
          <a:prstGeom prst="rect">
            <a:avLst/>
          </a:prstGeom>
          <a:solidFill>
            <a:srgbClr val="FFC000"/>
          </a:solidFill>
          <a:effectLst>
            <a:softEdge rad="63500"/>
          </a:effectLst>
        </p:spPr>
        <p:txBody>
          <a:bodyPr wrap="none">
            <a:spAutoFit/>
          </a:bodyPr>
          <a:lstStyle/>
          <a:p>
            <a:pPr algn="ctr"/>
            <a:r>
              <a:rPr lang="en-GB" sz="2800" b="1" dirty="0"/>
              <a:t>15 Beginners’ Sessions in 2011</a:t>
            </a:r>
          </a:p>
        </p:txBody>
      </p:sp>
      <p:sp>
        <p:nvSpPr>
          <p:cNvPr id="8" name="Rectangle 7"/>
          <p:cNvSpPr/>
          <p:nvPr/>
        </p:nvSpPr>
        <p:spPr>
          <a:xfrm>
            <a:off x="3682264" y="2829014"/>
            <a:ext cx="4024179" cy="523220"/>
          </a:xfrm>
          <a:prstGeom prst="rect">
            <a:avLst/>
          </a:prstGeom>
          <a:solidFill>
            <a:srgbClr val="FFC000"/>
          </a:solidFill>
          <a:effectLst>
            <a:softEdge rad="63500"/>
          </a:effectLst>
        </p:spPr>
        <p:txBody>
          <a:bodyPr wrap="none">
            <a:spAutoFit/>
          </a:bodyPr>
          <a:lstStyle/>
          <a:p>
            <a:pPr algn="ctr"/>
            <a:r>
              <a:rPr lang="mt-MT" sz="2800" b="1" dirty="0" smtClean="0"/>
              <a:t>55-60</a:t>
            </a:r>
            <a:r>
              <a:rPr lang="en-GB" sz="2800" b="1" dirty="0" smtClean="0"/>
              <a:t> </a:t>
            </a:r>
            <a:r>
              <a:rPr lang="en-GB" sz="2800" b="1" dirty="0"/>
              <a:t>New Club members</a:t>
            </a:r>
          </a:p>
        </p:txBody>
      </p:sp>
      <p:sp>
        <p:nvSpPr>
          <p:cNvPr id="9" name="Rectangle 8"/>
          <p:cNvSpPr/>
          <p:nvPr/>
        </p:nvSpPr>
        <p:spPr>
          <a:xfrm>
            <a:off x="3072288" y="3525172"/>
            <a:ext cx="5244128" cy="523220"/>
          </a:xfrm>
          <a:prstGeom prst="rect">
            <a:avLst/>
          </a:prstGeom>
          <a:solidFill>
            <a:srgbClr val="FFC000"/>
          </a:solidFill>
          <a:effectLst>
            <a:softEdge rad="63500"/>
          </a:effectLst>
        </p:spPr>
        <p:txBody>
          <a:bodyPr wrap="none">
            <a:spAutoFit/>
          </a:bodyPr>
          <a:lstStyle/>
          <a:p>
            <a:pPr algn="ctr"/>
            <a:r>
              <a:rPr lang="en-US" sz="2800" b="1" dirty="0"/>
              <a:t>First session of leading instruction</a:t>
            </a:r>
          </a:p>
        </p:txBody>
      </p:sp>
      <p:sp>
        <p:nvSpPr>
          <p:cNvPr id="10" name="Rectangle 9"/>
          <p:cNvSpPr/>
          <p:nvPr/>
        </p:nvSpPr>
        <p:spPr>
          <a:xfrm>
            <a:off x="3219059" y="4221330"/>
            <a:ext cx="4950586" cy="523220"/>
          </a:xfrm>
          <a:prstGeom prst="rect">
            <a:avLst/>
          </a:prstGeom>
          <a:solidFill>
            <a:srgbClr val="FFC000"/>
          </a:solidFill>
          <a:effectLst>
            <a:softEdge rad="63500"/>
          </a:effectLst>
        </p:spPr>
        <p:txBody>
          <a:bodyPr wrap="none">
            <a:spAutoFit/>
          </a:bodyPr>
          <a:lstStyle/>
          <a:p>
            <a:pPr algn="ctr"/>
            <a:r>
              <a:rPr lang="en-US" sz="2800" b="1" dirty="0"/>
              <a:t>First Basic Rock Climbing Course</a:t>
            </a:r>
          </a:p>
        </p:txBody>
      </p:sp>
      <p:sp>
        <p:nvSpPr>
          <p:cNvPr id="11" name="Rectangle 10"/>
          <p:cNvSpPr/>
          <p:nvPr/>
        </p:nvSpPr>
        <p:spPr>
          <a:xfrm>
            <a:off x="3447647" y="4917489"/>
            <a:ext cx="4493410" cy="523220"/>
          </a:xfrm>
          <a:prstGeom prst="rect">
            <a:avLst/>
          </a:prstGeom>
          <a:solidFill>
            <a:srgbClr val="FFC000"/>
          </a:solidFill>
          <a:effectLst>
            <a:softEdge rad="63500"/>
          </a:effectLst>
        </p:spPr>
        <p:txBody>
          <a:bodyPr wrap="none">
            <a:spAutoFit/>
          </a:bodyPr>
          <a:lstStyle/>
          <a:p>
            <a:pPr algn="ctr"/>
            <a:r>
              <a:rPr lang="en-GB" sz="2800" b="1" dirty="0"/>
              <a:t>First </a:t>
            </a:r>
            <a:r>
              <a:rPr lang="en-GB" sz="2800" b="1" dirty="0" err="1"/>
              <a:t>Gozo</a:t>
            </a:r>
            <a:r>
              <a:rPr lang="en-GB" sz="2800" b="1" dirty="0"/>
              <a:t> Beginners’ Session</a:t>
            </a:r>
          </a:p>
        </p:txBody>
      </p:sp>
      <p:grpSp>
        <p:nvGrpSpPr>
          <p:cNvPr id="14" name="Group 10"/>
          <p:cNvGrpSpPr>
            <a:grpSpLocks/>
          </p:cNvGrpSpPr>
          <p:nvPr/>
        </p:nvGrpSpPr>
        <p:grpSpPr bwMode="auto">
          <a:xfrm>
            <a:off x="753116" y="1927147"/>
            <a:ext cx="2031139" cy="4598197"/>
            <a:chOff x="105295725" y="109252950"/>
            <a:chExt cx="1784850" cy="4240350"/>
          </a:xfrm>
        </p:grpSpPr>
        <p:pic>
          <p:nvPicPr>
            <p:cNvPr id="3083" name="Picture 11" descr="DSCF7002">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2025">
              <a:off x="105295725" y="109252950"/>
              <a:ext cx="1080000" cy="1440000"/>
            </a:xfrm>
            <a:prstGeom prst="rect">
              <a:avLst/>
            </a:prstGeom>
            <a:ln w="38100" algn="in">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DSCF6591">
              <a:hlinkClick r:id="rId4"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94084">
              <a:off x="105324300" y="110462625"/>
              <a:ext cx="1080000" cy="1440000"/>
            </a:xfrm>
            <a:prstGeom prst="rect">
              <a:avLst/>
            </a:prstGeom>
            <a:ln w="38100" algn="in">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5" name="Picture 13" descr="DSCF6600">
              <a:hlinkClick r:id="rId4"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29294">
              <a:off x="106000575" y="111224625"/>
              <a:ext cx="1080000" cy="1440000"/>
            </a:xfrm>
            <a:prstGeom prst="rect">
              <a:avLst/>
            </a:prstGeom>
            <a:ln w="38100" algn="in">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6" name="Picture 14" descr="DSCF6588">
              <a:hlinkClick r:id="rId4"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38696">
              <a:off x="105295725" y="112053300"/>
              <a:ext cx="1080000" cy="1440000"/>
            </a:xfrm>
            <a:prstGeom prst="rect">
              <a:avLst/>
            </a:prstGeom>
            <a:ln w="38100" algn="in">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629632" y="20984"/>
            <a:ext cx="7884736" cy="1823901"/>
            <a:chOff x="395553" y="20984"/>
            <a:chExt cx="7884736" cy="1823901"/>
          </a:xfrm>
        </p:grpSpPr>
        <p:pic>
          <p:nvPicPr>
            <p:cNvPr id="16" name="Picture 4" descr="MRCC"/>
            <p:cNvPicPr>
              <a:picLocks noChangeAspect="1" noChangeArrowheads="1"/>
            </p:cNvPicPr>
            <p:nvPr/>
          </p:nvPicPr>
          <p:blipFill>
            <a:blip r:embed="rId9">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7" name="AutoShape 5"/>
            <p:cNvSpPr>
              <a:spLocks noChangeArrowheads="1"/>
            </p:cNvSpPr>
            <p:nvPr/>
          </p:nvSpPr>
          <p:spPr bwMode="auto">
            <a:xfrm>
              <a:off x="971606" y="1124744"/>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Beginners’ Sessions</a:t>
              </a:r>
              <a:endParaRPr kumimoji="0" lang="en-US" sz="3600" b="1" i="0" u="none" strike="noStrike" cap="small" normalizeH="0" dirty="0" smtClean="0">
                <a:ln>
                  <a:noFill/>
                </a:ln>
                <a:solidFill>
                  <a:schemeClr val="bg1"/>
                </a:solidFill>
                <a:effectLst/>
              </a:endParaRPr>
            </a:p>
          </p:txBody>
        </p:sp>
      </p:grpSp>
    </p:spTree>
    <p:extLst>
      <p:ext uri="{BB962C8B-B14F-4D97-AF65-F5344CB8AC3E}">
        <p14:creationId xmlns:p14="http://schemas.microsoft.com/office/powerpoint/2010/main" val="341026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724" y="116631"/>
            <a:ext cx="4968552" cy="6624738"/>
          </a:xfrm>
        </p:spPr>
      </p:pic>
      <p:sp>
        <p:nvSpPr>
          <p:cNvPr id="6" name="Rectangle 5"/>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pic>
        <p:nvPicPr>
          <p:cNvPr id="7"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221740316"/>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68626"/>
            <a:ext cx="5040560" cy="6720748"/>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spTree>
    <p:extLst>
      <p:ext uri="{BB962C8B-B14F-4D97-AF65-F5344CB8AC3E}">
        <p14:creationId xmlns:p14="http://schemas.microsoft.com/office/powerpoint/2010/main" val="2452169383"/>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3754" y="151337"/>
            <a:ext cx="4916493" cy="6555326"/>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spTree>
    <p:extLst>
      <p:ext uri="{BB962C8B-B14F-4D97-AF65-F5344CB8AC3E}">
        <p14:creationId xmlns:p14="http://schemas.microsoft.com/office/powerpoint/2010/main" val="1828856519"/>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724" y="116631"/>
            <a:ext cx="4968552" cy="6624738"/>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spTree>
    <p:extLst>
      <p:ext uri="{BB962C8B-B14F-4D97-AF65-F5344CB8AC3E}">
        <p14:creationId xmlns:p14="http://schemas.microsoft.com/office/powerpoint/2010/main" val="688017863"/>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724" y="116631"/>
            <a:ext cx="4968552" cy="6624738"/>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spTree>
    <p:extLst>
      <p:ext uri="{BB962C8B-B14F-4D97-AF65-F5344CB8AC3E}">
        <p14:creationId xmlns:p14="http://schemas.microsoft.com/office/powerpoint/2010/main" val="440891886"/>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6000" contrast="-4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rgbClr val="0070C0"/>
            </a:solidFill>
          </a:ln>
        </p:spPr>
      </p:pic>
      <p:grpSp>
        <p:nvGrpSpPr>
          <p:cNvPr id="8" name="Group 3"/>
          <p:cNvGrpSpPr>
            <a:grpSpLocks/>
          </p:cNvGrpSpPr>
          <p:nvPr/>
        </p:nvGrpSpPr>
        <p:grpSpPr bwMode="auto">
          <a:xfrm>
            <a:off x="629632" y="20984"/>
            <a:ext cx="7884736" cy="1823901"/>
            <a:chOff x="105675524" y="107331897"/>
            <a:chExt cx="7884576" cy="1823901"/>
          </a:xfrm>
        </p:grpSpPr>
        <p:pic>
          <p:nvPicPr>
            <p:cNvPr id="2052" name="Picture 4" descr="MRCC"/>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105675524" y="107331897"/>
              <a:ext cx="2247304"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9" name="AutoShape 5"/>
            <p:cNvSpPr>
              <a:spLocks noChangeArrowheads="1"/>
            </p:cNvSpPr>
            <p:nvPr/>
          </p:nvSpPr>
          <p:spPr bwMode="auto">
            <a:xfrm>
              <a:off x="106251565" y="108450881"/>
              <a:ext cx="7308535"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600" b="1" i="0" u="none" strike="noStrike" cap="small" normalizeH="0" dirty="0" smtClean="0">
                  <a:ln>
                    <a:noFill/>
                  </a:ln>
                  <a:solidFill>
                    <a:schemeClr val="bg1"/>
                  </a:solidFill>
                  <a:effectLst/>
                </a:rPr>
                <a:t>Environmental and Access Work</a:t>
              </a:r>
              <a:endParaRPr kumimoji="0" lang="en-US" sz="3600" b="1" i="0" u="none" strike="noStrike" cap="small" normalizeH="0" dirty="0" smtClean="0">
                <a:ln>
                  <a:noFill/>
                </a:ln>
                <a:solidFill>
                  <a:schemeClr val="bg1"/>
                </a:solidFill>
                <a:effectLst/>
              </a:endParaRPr>
            </a:p>
          </p:txBody>
        </p:sp>
      </p:grpSp>
      <p:grpSp>
        <p:nvGrpSpPr>
          <p:cNvPr id="7" name="Group 6"/>
          <p:cNvGrpSpPr/>
          <p:nvPr/>
        </p:nvGrpSpPr>
        <p:grpSpPr>
          <a:xfrm>
            <a:off x="3694773" y="2924944"/>
            <a:ext cx="5197707" cy="1037230"/>
            <a:chOff x="3707904" y="2964249"/>
            <a:chExt cx="5197707" cy="1037230"/>
          </a:xfrm>
        </p:grpSpPr>
        <p:pic>
          <p:nvPicPr>
            <p:cNvPr id="2" name="Picture 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287" y="2964249"/>
              <a:ext cx="1692324" cy="103723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3707904" y="3221254"/>
              <a:ext cx="3505383" cy="523220"/>
            </a:xfrm>
            <a:prstGeom prst="rect">
              <a:avLst/>
            </a:prstGeom>
            <a:solidFill>
              <a:srgbClr val="FFC000"/>
            </a:solidFill>
            <a:effectLst>
              <a:softEdge rad="63500"/>
            </a:effectLst>
          </p:spPr>
          <p:txBody>
            <a:bodyPr wrap="none">
              <a:spAutoFit/>
            </a:bodyPr>
            <a:lstStyle/>
            <a:p>
              <a:pPr algn="ctr"/>
              <a:r>
                <a:rPr lang="en-GB" sz="2800" b="1" dirty="0"/>
                <a:t>Xaqqa Valley Clean-up</a:t>
              </a:r>
            </a:p>
          </p:txBody>
        </p:sp>
      </p:grpSp>
      <p:grpSp>
        <p:nvGrpSpPr>
          <p:cNvPr id="14" name="Group 13"/>
          <p:cNvGrpSpPr/>
          <p:nvPr/>
        </p:nvGrpSpPr>
        <p:grpSpPr>
          <a:xfrm>
            <a:off x="260823" y="3890850"/>
            <a:ext cx="6939333" cy="1508787"/>
            <a:chOff x="729011" y="4152461"/>
            <a:chExt cx="6939333" cy="1508787"/>
          </a:xfrm>
        </p:grpSpPr>
        <p:sp>
          <p:nvSpPr>
            <p:cNvPr id="12" name="Rectangle 11"/>
            <p:cNvSpPr/>
            <p:nvPr/>
          </p:nvSpPr>
          <p:spPr>
            <a:xfrm>
              <a:off x="1867026" y="4645244"/>
              <a:ext cx="5801318" cy="523220"/>
            </a:xfrm>
            <a:prstGeom prst="rect">
              <a:avLst/>
            </a:prstGeom>
            <a:solidFill>
              <a:srgbClr val="FFC000"/>
            </a:solidFill>
            <a:effectLst>
              <a:softEdge rad="63500"/>
            </a:effectLst>
          </p:spPr>
          <p:txBody>
            <a:bodyPr wrap="square">
              <a:spAutoFit/>
            </a:bodyPr>
            <a:lstStyle/>
            <a:p>
              <a:pPr algn="ctr"/>
              <a:r>
                <a:rPr lang="en-US" sz="2800" b="1" dirty="0"/>
                <a:t>Chainsaw Access Work in </a:t>
              </a:r>
              <a:r>
                <a:rPr lang="en-US" sz="2800" b="1" dirty="0" err="1"/>
                <a:t>Wied</a:t>
              </a:r>
              <a:r>
                <a:rPr lang="en-US" sz="2800" b="1" dirty="0"/>
                <a:t> </a:t>
              </a:r>
              <a:r>
                <a:rPr lang="en-US" sz="2800" b="1" dirty="0" err="1"/>
                <a:t>Babu</a:t>
              </a:r>
              <a:endParaRPr lang="en-US" sz="2800" b="1" dirty="0"/>
            </a:p>
          </p:txBody>
        </p:sp>
        <p:pic>
          <p:nvPicPr>
            <p:cNvPr id="16" name="Picture 1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011" y="4152461"/>
              <a:ext cx="1131590" cy="1508787"/>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grpSp>
      <p:grpSp>
        <p:nvGrpSpPr>
          <p:cNvPr id="15" name="Group 14"/>
          <p:cNvGrpSpPr/>
          <p:nvPr/>
        </p:nvGrpSpPr>
        <p:grpSpPr>
          <a:xfrm>
            <a:off x="3436523" y="4989370"/>
            <a:ext cx="5455957" cy="1490388"/>
            <a:chOff x="2713900" y="5250980"/>
            <a:chExt cx="5455957" cy="1490388"/>
          </a:xfrm>
        </p:grpSpPr>
        <p:sp>
          <p:nvSpPr>
            <p:cNvPr id="13" name="Rectangle 12"/>
            <p:cNvSpPr/>
            <p:nvPr/>
          </p:nvSpPr>
          <p:spPr>
            <a:xfrm>
              <a:off x="2713900" y="5734564"/>
              <a:ext cx="4311180" cy="523220"/>
            </a:xfrm>
            <a:prstGeom prst="rect">
              <a:avLst/>
            </a:prstGeom>
            <a:solidFill>
              <a:srgbClr val="FFC000"/>
            </a:solidFill>
            <a:effectLst>
              <a:softEdge rad="63500"/>
            </a:effectLst>
          </p:spPr>
          <p:txBody>
            <a:bodyPr wrap="none">
              <a:spAutoFit/>
            </a:bodyPr>
            <a:lstStyle/>
            <a:p>
              <a:r>
                <a:rPr lang="en-GB" sz="2800" b="1" dirty="0"/>
                <a:t>Wied </a:t>
              </a:r>
              <a:r>
                <a:rPr lang="en-GB" sz="2800" b="1" dirty="0" err="1" smtClean="0"/>
                <a:t>il</a:t>
              </a:r>
              <a:r>
                <a:rPr lang="en-GB" sz="2800" b="1" dirty="0" smtClean="0"/>
                <a:t>-G</a:t>
              </a:r>
              <a:r>
                <a:rPr lang="mt-MT" sz="2800" b="1" dirty="0" smtClean="0"/>
                <a:t>ħ</a:t>
              </a:r>
              <a:r>
                <a:rPr lang="en-GB" sz="2800" b="1" dirty="0" err="1" smtClean="0"/>
                <a:t>asel</a:t>
              </a:r>
              <a:r>
                <a:rPr lang="en-GB" sz="2800" b="1" dirty="0" smtClean="0"/>
                <a:t> </a:t>
              </a:r>
              <a:r>
                <a:rPr lang="en-GB" sz="2800" b="1" dirty="0"/>
                <a:t>Access Work</a:t>
              </a:r>
            </a:p>
          </p:txBody>
        </p:sp>
        <p:pic>
          <p:nvPicPr>
            <p:cNvPr id="17" name="Picture 1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52066" y="5250980"/>
              <a:ext cx="1117791" cy="1490388"/>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grpSp>
      <p:grpSp>
        <p:nvGrpSpPr>
          <p:cNvPr id="6" name="Group 5"/>
          <p:cNvGrpSpPr/>
          <p:nvPr/>
        </p:nvGrpSpPr>
        <p:grpSpPr>
          <a:xfrm>
            <a:off x="274043" y="1948249"/>
            <a:ext cx="5385147" cy="1360459"/>
            <a:chOff x="655953" y="1948249"/>
            <a:chExt cx="5385147" cy="1360459"/>
          </a:xfrm>
        </p:grpSpPr>
        <p:sp>
          <p:nvSpPr>
            <p:cNvPr id="10" name="TextBox 9"/>
            <p:cNvSpPr txBox="1"/>
            <p:nvPr/>
          </p:nvSpPr>
          <p:spPr>
            <a:xfrm>
              <a:off x="1776339" y="2366869"/>
              <a:ext cx="4264761" cy="523220"/>
            </a:xfrm>
            <a:prstGeom prst="rect">
              <a:avLst/>
            </a:prstGeom>
            <a:solidFill>
              <a:srgbClr val="FFC000"/>
            </a:solidFill>
            <a:ln w="19050">
              <a:noFill/>
            </a:ln>
            <a:effectLst>
              <a:softEdge rad="63500"/>
            </a:effectLst>
          </p:spPr>
          <p:txBody>
            <a:bodyPr wrap="square" rtlCol="0">
              <a:spAutoFit/>
            </a:bodyPr>
            <a:lstStyle/>
            <a:p>
              <a:pPr algn="ctr"/>
              <a:r>
                <a:rPr lang="en-GB" sz="2800" b="1" dirty="0"/>
                <a:t>Xaqqa Valley Access Ladder</a:t>
              </a:r>
            </a:p>
          </p:txBody>
        </p:sp>
        <p:pic>
          <p:nvPicPr>
            <p:cNvPr id="3" name="Picture 2">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5953" y="1948249"/>
              <a:ext cx="1020763" cy="1360459"/>
            </a:xfrm>
            <a:prstGeom prst="rect">
              <a:avLst/>
            </a:prstGeom>
            <a:ln w="38100" cap="sq">
              <a:solidFill>
                <a:srgbClr val="FFC000"/>
              </a:solidFill>
              <a:miter lim="800000"/>
            </a:ln>
          </p:spPr>
        </p:pic>
      </p:grpSp>
    </p:spTree>
    <p:extLst>
      <p:ext uri="{BB962C8B-B14F-4D97-AF65-F5344CB8AC3E}">
        <p14:creationId xmlns:p14="http://schemas.microsoft.com/office/powerpoint/2010/main" val="28518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766" y="130324"/>
            <a:ext cx="8796469" cy="6597352"/>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spTree>
    <p:extLst>
      <p:ext uri="{BB962C8B-B14F-4D97-AF65-F5344CB8AC3E}">
        <p14:creationId xmlns:p14="http://schemas.microsoft.com/office/powerpoint/2010/main" val="2433597984"/>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240" y="114930"/>
            <a:ext cx="8837521" cy="6628141"/>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spTree>
    <p:extLst>
      <p:ext uri="{BB962C8B-B14F-4D97-AF65-F5344CB8AC3E}">
        <p14:creationId xmlns:p14="http://schemas.microsoft.com/office/powerpoint/2010/main" val="357580167"/>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0980" y="187639"/>
            <a:ext cx="4862041" cy="6482723"/>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spTree>
    <p:extLst>
      <p:ext uri="{BB962C8B-B14F-4D97-AF65-F5344CB8AC3E}">
        <p14:creationId xmlns:p14="http://schemas.microsoft.com/office/powerpoint/2010/main" val="485722980"/>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04976" y="139634"/>
            <a:ext cx="4934049" cy="6578733"/>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spTree>
    <p:extLst>
      <p:ext uri="{BB962C8B-B14F-4D97-AF65-F5344CB8AC3E}">
        <p14:creationId xmlns:p14="http://schemas.microsoft.com/office/powerpoint/2010/main" val="3160211833"/>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pic>
        <p:nvPicPr>
          <p:cNvPr id="8" name="Picture 2" descr="MRCC">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9" name="Rectangle 8"/>
          <p:cNvSpPr/>
          <p:nvPr/>
        </p:nvSpPr>
        <p:spPr>
          <a:xfrm>
            <a:off x="0" y="6334780"/>
            <a:ext cx="3084947" cy="523220"/>
          </a:xfrm>
          <a:prstGeom prst="rect">
            <a:avLst/>
          </a:prstGeom>
          <a:solidFill>
            <a:srgbClr val="FFC000"/>
          </a:solidFill>
          <a:effectLst>
            <a:softEdge rad="63500"/>
          </a:effectLst>
        </p:spPr>
        <p:txBody>
          <a:bodyPr wrap="none">
            <a:spAutoFit/>
          </a:bodyPr>
          <a:lstStyle/>
          <a:p>
            <a:pPr algn="ctr"/>
            <a:r>
              <a:rPr lang="en-GB" sz="2800" b="1" dirty="0" smtClean="0"/>
              <a:t>Beginners</a:t>
            </a:r>
            <a:r>
              <a:rPr lang="en-GB" sz="2800" b="1" dirty="0"/>
              <a:t>’ </a:t>
            </a:r>
            <a:r>
              <a:rPr lang="en-GB" sz="2800" b="1" dirty="0" smtClean="0"/>
              <a:t>Sessions</a:t>
            </a:r>
            <a:endParaRPr lang="en-GB" sz="2800" b="1" dirty="0"/>
          </a:p>
        </p:txBody>
      </p:sp>
    </p:spTree>
    <p:extLst>
      <p:ext uri="{BB962C8B-B14F-4D97-AF65-F5344CB8AC3E}">
        <p14:creationId xmlns:p14="http://schemas.microsoft.com/office/powerpoint/2010/main" val="28864654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6000" contrast="-4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11"/>
          <p:cNvSpPr/>
          <p:nvPr/>
        </p:nvSpPr>
        <p:spPr>
          <a:xfrm>
            <a:off x="2332052" y="2047172"/>
            <a:ext cx="1833707" cy="523220"/>
          </a:xfrm>
          <a:prstGeom prst="rect">
            <a:avLst/>
          </a:prstGeom>
          <a:solidFill>
            <a:srgbClr val="FFC000"/>
          </a:solidFill>
          <a:effectLst>
            <a:softEdge rad="63500"/>
          </a:effectLst>
        </p:spPr>
        <p:txBody>
          <a:bodyPr wrap="none">
            <a:spAutoFit/>
          </a:bodyPr>
          <a:lstStyle/>
          <a:p>
            <a:r>
              <a:rPr lang="en-GB" sz="2800" b="1" dirty="0"/>
              <a:t>Paragliding</a:t>
            </a:r>
          </a:p>
        </p:txBody>
      </p:sp>
      <p:sp>
        <p:nvSpPr>
          <p:cNvPr id="13" name="Rectangle 12"/>
          <p:cNvSpPr/>
          <p:nvPr/>
        </p:nvSpPr>
        <p:spPr>
          <a:xfrm>
            <a:off x="2371646" y="2609202"/>
            <a:ext cx="1740476" cy="523220"/>
          </a:xfrm>
          <a:prstGeom prst="rect">
            <a:avLst/>
          </a:prstGeom>
          <a:solidFill>
            <a:srgbClr val="FFC000"/>
          </a:solidFill>
          <a:effectLst>
            <a:softEdge rad="63500"/>
          </a:effectLst>
        </p:spPr>
        <p:txBody>
          <a:bodyPr wrap="none">
            <a:spAutoFit/>
          </a:bodyPr>
          <a:lstStyle/>
          <a:p>
            <a:r>
              <a:rPr lang="en-GB" sz="2800" b="1" dirty="0" err="1"/>
              <a:t>Canyoning</a:t>
            </a:r>
            <a:endParaRPr lang="en-GB" sz="2800" b="1" dirty="0"/>
          </a:p>
        </p:txBody>
      </p:sp>
      <p:sp>
        <p:nvSpPr>
          <p:cNvPr id="14" name="Rectangle 13"/>
          <p:cNvSpPr/>
          <p:nvPr/>
        </p:nvSpPr>
        <p:spPr>
          <a:xfrm>
            <a:off x="1312478" y="3171232"/>
            <a:ext cx="3912161" cy="523220"/>
          </a:xfrm>
          <a:prstGeom prst="rect">
            <a:avLst/>
          </a:prstGeom>
          <a:solidFill>
            <a:srgbClr val="FFC000"/>
          </a:solidFill>
          <a:effectLst>
            <a:softEdge rad="63500"/>
          </a:effectLst>
        </p:spPr>
        <p:txBody>
          <a:bodyPr wrap="none">
            <a:spAutoFit/>
          </a:bodyPr>
          <a:lstStyle/>
          <a:p>
            <a:r>
              <a:rPr lang="en-GB" sz="2800" b="1" dirty="0"/>
              <a:t>Multi-pitch rock climbing</a:t>
            </a:r>
          </a:p>
        </p:txBody>
      </p:sp>
      <p:sp>
        <p:nvSpPr>
          <p:cNvPr id="15" name="Rectangle 14"/>
          <p:cNvSpPr/>
          <p:nvPr/>
        </p:nvSpPr>
        <p:spPr>
          <a:xfrm>
            <a:off x="533836" y="3733262"/>
            <a:ext cx="5534144" cy="523220"/>
          </a:xfrm>
          <a:prstGeom prst="rect">
            <a:avLst/>
          </a:prstGeom>
          <a:solidFill>
            <a:srgbClr val="FFC000"/>
          </a:solidFill>
          <a:effectLst>
            <a:softEdge rad="63500"/>
          </a:effectLst>
        </p:spPr>
        <p:txBody>
          <a:bodyPr wrap="none">
            <a:spAutoFit/>
          </a:bodyPr>
          <a:lstStyle/>
          <a:p>
            <a:r>
              <a:rPr lang="en-US" sz="2800" b="1" dirty="0"/>
              <a:t>Mountain walking and glacier travel</a:t>
            </a:r>
          </a:p>
        </p:txBody>
      </p:sp>
      <p:sp>
        <p:nvSpPr>
          <p:cNvPr id="16" name="Rectangle 15"/>
          <p:cNvSpPr/>
          <p:nvPr/>
        </p:nvSpPr>
        <p:spPr>
          <a:xfrm>
            <a:off x="2344299" y="4295292"/>
            <a:ext cx="1807739" cy="523220"/>
          </a:xfrm>
          <a:prstGeom prst="rect">
            <a:avLst/>
          </a:prstGeom>
          <a:solidFill>
            <a:srgbClr val="FFC000"/>
          </a:solidFill>
          <a:effectLst>
            <a:softEdge rad="63500"/>
          </a:effectLst>
        </p:spPr>
        <p:txBody>
          <a:bodyPr wrap="none">
            <a:spAutoFit/>
          </a:bodyPr>
          <a:lstStyle/>
          <a:p>
            <a:r>
              <a:rPr lang="en-GB" sz="2800" b="1" dirty="0"/>
              <a:t>Via </a:t>
            </a:r>
            <a:r>
              <a:rPr lang="en-GB" sz="2800" b="1" dirty="0" err="1"/>
              <a:t>Ferrata</a:t>
            </a:r>
            <a:endParaRPr lang="en-GB" sz="2800" b="1" dirty="0"/>
          </a:p>
        </p:txBody>
      </p:sp>
      <p:sp>
        <p:nvSpPr>
          <p:cNvPr id="17" name="Rectangle 16"/>
          <p:cNvSpPr/>
          <p:nvPr/>
        </p:nvSpPr>
        <p:spPr>
          <a:xfrm>
            <a:off x="2254178" y="4857322"/>
            <a:ext cx="1974836" cy="523220"/>
          </a:xfrm>
          <a:prstGeom prst="rect">
            <a:avLst/>
          </a:prstGeom>
          <a:solidFill>
            <a:srgbClr val="FFC000"/>
          </a:solidFill>
          <a:effectLst>
            <a:softEdge rad="63500"/>
          </a:effectLst>
        </p:spPr>
        <p:txBody>
          <a:bodyPr wrap="none">
            <a:spAutoFit/>
          </a:bodyPr>
          <a:lstStyle/>
          <a:p>
            <a:r>
              <a:rPr lang="en-GB" sz="2800" b="1" dirty="0" err="1"/>
              <a:t>Hydrospeed</a:t>
            </a:r>
            <a:endParaRPr lang="en-GB" sz="2800" b="1" dirty="0"/>
          </a:p>
        </p:txBody>
      </p:sp>
      <p:sp>
        <p:nvSpPr>
          <p:cNvPr id="18" name="Rectangle 17"/>
          <p:cNvSpPr/>
          <p:nvPr/>
        </p:nvSpPr>
        <p:spPr>
          <a:xfrm>
            <a:off x="1979712" y="5419354"/>
            <a:ext cx="2556662" cy="523220"/>
          </a:xfrm>
          <a:prstGeom prst="rect">
            <a:avLst/>
          </a:prstGeom>
          <a:solidFill>
            <a:srgbClr val="FFC000"/>
          </a:solidFill>
          <a:effectLst>
            <a:softEdge rad="63500"/>
          </a:effectLst>
        </p:spPr>
        <p:txBody>
          <a:bodyPr wrap="none">
            <a:spAutoFit/>
          </a:bodyPr>
          <a:lstStyle/>
          <a:p>
            <a:r>
              <a:rPr lang="en-GB" sz="2800" b="1" dirty="0" err="1"/>
              <a:t>Mountainbiking</a:t>
            </a:r>
            <a:endParaRPr lang="en-GB" sz="2800" b="1" dirty="0"/>
          </a:p>
        </p:txBody>
      </p:sp>
      <p:grpSp>
        <p:nvGrpSpPr>
          <p:cNvPr id="20" name="Group 11"/>
          <p:cNvGrpSpPr>
            <a:grpSpLocks/>
          </p:cNvGrpSpPr>
          <p:nvPr/>
        </p:nvGrpSpPr>
        <p:grpSpPr bwMode="auto">
          <a:xfrm>
            <a:off x="6300564" y="1922970"/>
            <a:ext cx="2195736" cy="4523422"/>
            <a:chOff x="110462043" y="107266358"/>
            <a:chExt cx="3059645" cy="5757638"/>
          </a:xfrm>
        </p:grpSpPr>
        <p:pic>
          <p:nvPicPr>
            <p:cNvPr id="410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3374">
              <a:off x="111311973" y="111782069"/>
              <a:ext cx="2209715" cy="1241927"/>
            </a:xfrm>
            <a:prstGeom prst="rect">
              <a:avLst/>
            </a:prstGeom>
            <a:noFill/>
            <a:ln w="38100" algn="in">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10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63869">
              <a:off x="110462043" y="110458283"/>
              <a:ext cx="1917370" cy="1440000"/>
            </a:xfrm>
            <a:prstGeom prst="rect">
              <a:avLst/>
            </a:prstGeom>
            <a:noFill/>
            <a:ln w="38100" algn="in">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110"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37212">
              <a:off x="111805760" y="109831254"/>
              <a:ext cx="1396915" cy="1864578"/>
            </a:xfrm>
            <a:prstGeom prst="rect">
              <a:avLst/>
            </a:prstGeom>
            <a:noFill/>
            <a:ln w="38100" algn="in">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111"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19125">
              <a:off x="110851094" y="108643858"/>
              <a:ext cx="1992737" cy="1498189"/>
            </a:xfrm>
            <a:prstGeom prst="rect">
              <a:avLst/>
            </a:prstGeom>
            <a:noFill/>
            <a:ln w="38100" algn="in">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112"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14711">
              <a:off x="110877195" y="107266358"/>
              <a:ext cx="1921315" cy="1440000"/>
            </a:xfrm>
            <a:prstGeom prst="rect">
              <a:avLst/>
            </a:prstGeom>
            <a:noFill/>
            <a:ln w="38100" algn="in">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2" name="Group 1"/>
          <p:cNvGrpSpPr/>
          <p:nvPr/>
        </p:nvGrpSpPr>
        <p:grpSpPr>
          <a:xfrm>
            <a:off x="629632" y="20984"/>
            <a:ext cx="7884736" cy="1823901"/>
            <a:chOff x="395553" y="20984"/>
            <a:chExt cx="7884736" cy="1823901"/>
          </a:xfrm>
        </p:grpSpPr>
        <p:pic>
          <p:nvPicPr>
            <p:cNvPr id="19" name="Picture 4" descr="MRCC"/>
            <p:cNvPicPr>
              <a:picLocks noChangeAspect="1" noChangeArrowheads="1"/>
            </p:cNvPicPr>
            <p:nvPr/>
          </p:nvPicPr>
          <p:blipFill>
            <a:blip r:embed="rId9">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Trip to Chamonix</a:t>
              </a:r>
              <a:r>
                <a:rPr lang="mt-MT" sz="3600" b="1" cap="small" dirty="0" smtClean="0">
                  <a:solidFill>
                    <a:schemeClr val="bg1"/>
                  </a:solidFill>
                </a:rPr>
                <a:t>, France</a:t>
              </a:r>
              <a:endParaRPr kumimoji="0" lang="en-US" sz="3600" b="1" i="0" u="none" strike="noStrike" cap="small" normalizeH="0" baseline="0" dirty="0" smtClean="0">
                <a:ln>
                  <a:noFill/>
                </a:ln>
                <a:solidFill>
                  <a:schemeClr val="bg1"/>
                </a:solidFill>
                <a:effectLst/>
              </a:endParaRPr>
            </a:p>
          </p:txBody>
        </p:sp>
      </p:grpSp>
    </p:spTree>
    <p:extLst>
      <p:ext uri="{BB962C8B-B14F-4D97-AF65-F5344CB8AC3E}">
        <p14:creationId xmlns:p14="http://schemas.microsoft.com/office/powerpoint/2010/main" val="236975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539218" y="2204864"/>
            <a:ext cx="2065565" cy="584775"/>
          </a:xfrm>
          <a:prstGeom prst="rect">
            <a:avLst/>
          </a:prstGeom>
          <a:solidFill>
            <a:srgbClr val="FFC000"/>
          </a:solidFill>
          <a:effectLst>
            <a:softEdge rad="63500"/>
          </a:effectLst>
        </p:spPr>
        <p:txBody>
          <a:bodyPr wrap="none">
            <a:spAutoFit/>
          </a:bodyPr>
          <a:lstStyle/>
          <a:p>
            <a:r>
              <a:rPr lang="en-GB" sz="3200" b="1" dirty="0"/>
              <a:t>Paragliding</a:t>
            </a:r>
          </a:p>
        </p:txBody>
      </p:sp>
      <p:grpSp>
        <p:nvGrpSpPr>
          <p:cNvPr id="2" name="Group 1"/>
          <p:cNvGrpSpPr/>
          <p:nvPr/>
        </p:nvGrpSpPr>
        <p:grpSpPr>
          <a:xfrm>
            <a:off x="629632" y="20984"/>
            <a:ext cx="7884736" cy="1823901"/>
            <a:chOff x="395553" y="20984"/>
            <a:chExt cx="7884736" cy="1823901"/>
          </a:xfrm>
        </p:grpSpPr>
        <p:pic>
          <p:nvPicPr>
            <p:cNvPr id="19"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Trip to Chamonix</a:t>
              </a:r>
              <a:r>
                <a:rPr lang="mt-MT" sz="3600" b="1" cap="small" dirty="0" smtClean="0">
                  <a:solidFill>
                    <a:schemeClr val="bg1"/>
                  </a:solidFill>
                </a:rPr>
                <a:t>, France</a:t>
              </a:r>
              <a:endParaRPr kumimoji="0" lang="en-US" sz="3600" b="1" i="0" u="none" strike="noStrike" cap="small" normalizeH="0" baseline="0" dirty="0" smtClean="0">
                <a:ln>
                  <a:noFill/>
                </a:ln>
                <a:solidFill>
                  <a:schemeClr val="bg1"/>
                </a:solidFill>
                <a:effectLst/>
              </a:endParaRPr>
            </a:p>
          </p:txBody>
        </p:sp>
      </p:grpSp>
      <p:pic>
        <p:nvPicPr>
          <p:cNvPr id="1026" name="Picture 2" descr="IMG_28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684843"/>
            <a:ext cx="2800350" cy="2100263"/>
          </a:xfrm>
          <a:prstGeom prst="rect">
            <a:avLst/>
          </a:prstGeom>
          <a:noFill/>
          <a:ln w="952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7" name="Picture 3" descr="IMG_289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3938" y="3664206"/>
            <a:ext cx="2827338" cy="2120900"/>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descr="fly-chamoni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4279" y="3366618"/>
            <a:ext cx="3541712" cy="2657475"/>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912010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629632" y="20984"/>
            <a:ext cx="7884736" cy="1823901"/>
            <a:chOff x="395553" y="20984"/>
            <a:chExt cx="7884736" cy="1823901"/>
          </a:xfrm>
        </p:grpSpPr>
        <p:pic>
          <p:nvPicPr>
            <p:cNvPr id="19"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Trip to Chamonix</a:t>
              </a:r>
              <a:r>
                <a:rPr lang="mt-MT" sz="3600" b="1" cap="small" dirty="0" smtClean="0">
                  <a:solidFill>
                    <a:schemeClr val="bg1"/>
                  </a:solidFill>
                </a:rPr>
                <a:t>, France</a:t>
              </a:r>
              <a:endParaRPr kumimoji="0" lang="en-US" sz="3600" b="1" i="0" u="none" strike="noStrike" cap="small" normalizeH="0" baseline="0" dirty="0" smtClean="0">
                <a:ln>
                  <a:noFill/>
                </a:ln>
                <a:solidFill>
                  <a:schemeClr val="bg1"/>
                </a:solidFill>
                <a:effectLst/>
              </a:endParaRPr>
            </a:p>
          </p:txBody>
        </p:sp>
      </p:grpSp>
      <p:sp>
        <p:nvSpPr>
          <p:cNvPr id="11" name="Rectangle 10"/>
          <p:cNvSpPr/>
          <p:nvPr/>
        </p:nvSpPr>
        <p:spPr>
          <a:xfrm>
            <a:off x="3591123" y="2204864"/>
            <a:ext cx="1961755" cy="584775"/>
          </a:xfrm>
          <a:prstGeom prst="rect">
            <a:avLst/>
          </a:prstGeom>
          <a:solidFill>
            <a:srgbClr val="FFC000"/>
          </a:solidFill>
          <a:effectLst>
            <a:softEdge rad="63500"/>
          </a:effectLst>
        </p:spPr>
        <p:txBody>
          <a:bodyPr wrap="none">
            <a:spAutoFit/>
          </a:bodyPr>
          <a:lstStyle/>
          <a:p>
            <a:r>
              <a:rPr lang="en-GB" sz="3200" b="1" dirty="0" err="1"/>
              <a:t>Canyoning</a:t>
            </a:r>
            <a:endParaRPr lang="en-GB" sz="3200" b="1" dirty="0"/>
          </a:p>
        </p:txBody>
      </p:sp>
      <p:pic>
        <p:nvPicPr>
          <p:cNvPr id="2051" name="Picture 3" descr="D:\Cham\Andrew_Pat\Sunday Canyoning\DSCF7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145" y="2390284"/>
            <a:ext cx="2676323" cy="3568431"/>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pic>
        <p:nvPicPr>
          <p:cNvPr id="2056" name="Picture 8" descr="DSCF72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728" y="2924944"/>
            <a:ext cx="3332150" cy="2499112"/>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7" name="Picture 9" descr="DSCF73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1600" y="4051512"/>
            <a:ext cx="3193751" cy="2395651"/>
          </a:xfrm>
          <a:prstGeom prst="rect">
            <a:avLst/>
          </a:prstGeom>
          <a:noFill/>
          <a:ln w="952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0" name="Picture 2" descr="D:\Cham\Andrew_Pat\Sunday Canyoning\DSCF72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8228" y="2297009"/>
            <a:ext cx="2214246" cy="2952328"/>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5696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629632" y="20984"/>
            <a:ext cx="7884736" cy="1823901"/>
            <a:chOff x="395553" y="20984"/>
            <a:chExt cx="7884736" cy="1823901"/>
          </a:xfrm>
        </p:grpSpPr>
        <p:pic>
          <p:nvPicPr>
            <p:cNvPr id="19"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Trip to Chamonix</a:t>
              </a:r>
              <a:r>
                <a:rPr lang="mt-MT" sz="3600" b="1" cap="small" dirty="0" smtClean="0">
                  <a:solidFill>
                    <a:schemeClr val="bg1"/>
                  </a:solidFill>
                </a:rPr>
                <a:t>, France</a:t>
              </a:r>
              <a:endParaRPr kumimoji="0" lang="en-US" sz="3600" b="1" i="0" u="none" strike="noStrike" cap="small" normalizeH="0" baseline="0" dirty="0" smtClean="0">
                <a:ln>
                  <a:noFill/>
                </a:ln>
                <a:solidFill>
                  <a:schemeClr val="bg1"/>
                </a:solidFill>
                <a:effectLst/>
              </a:endParaRPr>
            </a:p>
          </p:txBody>
        </p:sp>
      </p:grpSp>
      <p:sp>
        <p:nvSpPr>
          <p:cNvPr id="9" name="Rectangle 8"/>
          <p:cNvSpPr/>
          <p:nvPr/>
        </p:nvSpPr>
        <p:spPr>
          <a:xfrm>
            <a:off x="2352065" y="2206800"/>
            <a:ext cx="4439870" cy="584775"/>
          </a:xfrm>
          <a:prstGeom prst="rect">
            <a:avLst/>
          </a:prstGeom>
          <a:solidFill>
            <a:srgbClr val="FFC000"/>
          </a:solidFill>
          <a:effectLst>
            <a:softEdge rad="63500"/>
          </a:effectLst>
        </p:spPr>
        <p:txBody>
          <a:bodyPr wrap="none">
            <a:spAutoFit/>
          </a:bodyPr>
          <a:lstStyle/>
          <a:p>
            <a:r>
              <a:rPr lang="en-GB" sz="3200" b="1" dirty="0"/>
              <a:t>Multi-pitch rock climbing</a:t>
            </a:r>
          </a:p>
        </p:txBody>
      </p:sp>
      <p:pic>
        <p:nvPicPr>
          <p:cNvPr id="3075" name="Picture 3" descr="DSCF73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2310" y="3501008"/>
            <a:ext cx="2273907" cy="3031876"/>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7" name="Picture 5" descr="DSCF74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8675" y="2924943"/>
            <a:ext cx="3649315" cy="2736305"/>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4" name="Picture 2" descr="DSCF73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632" y="3068959"/>
            <a:ext cx="2598737" cy="3463925"/>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715783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629632" y="20984"/>
            <a:ext cx="7884736" cy="1823901"/>
            <a:chOff x="395553" y="20984"/>
            <a:chExt cx="7884736" cy="1823901"/>
          </a:xfrm>
        </p:grpSpPr>
        <p:pic>
          <p:nvPicPr>
            <p:cNvPr id="19"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Trip to Chamonix</a:t>
              </a:r>
              <a:r>
                <a:rPr lang="mt-MT" sz="3600" b="1" cap="small" dirty="0" smtClean="0">
                  <a:solidFill>
                    <a:schemeClr val="bg1"/>
                  </a:solidFill>
                </a:rPr>
                <a:t>, France</a:t>
              </a:r>
              <a:endParaRPr kumimoji="0" lang="en-US" sz="3600" b="1" i="0" u="none" strike="noStrike" cap="small" normalizeH="0" baseline="0" dirty="0" smtClean="0">
                <a:ln>
                  <a:noFill/>
                </a:ln>
                <a:solidFill>
                  <a:schemeClr val="bg1"/>
                </a:solidFill>
                <a:effectLst/>
              </a:endParaRPr>
            </a:p>
          </p:txBody>
        </p:sp>
      </p:grpSp>
      <p:sp>
        <p:nvSpPr>
          <p:cNvPr id="7" name="Rectangle 6"/>
          <p:cNvSpPr/>
          <p:nvPr/>
        </p:nvSpPr>
        <p:spPr>
          <a:xfrm>
            <a:off x="1428576" y="2060848"/>
            <a:ext cx="6286849" cy="584775"/>
          </a:xfrm>
          <a:prstGeom prst="rect">
            <a:avLst/>
          </a:prstGeom>
          <a:solidFill>
            <a:srgbClr val="FFC000"/>
          </a:solidFill>
          <a:effectLst>
            <a:softEdge rad="63500"/>
          </a:effectLst>
        </p:spPr>
        <p:txBody>
          <a:bodyPr wrap="none">
            <a:spAutoFit/>
          </a:bodyPr>
          <a:lstStyle/>
          <a:p>
            <a:r>
              <a:rPr lang="en-US" sz="3200" b="1" dirty="0"/>
              <a:t>Mountain walking and glacier travel</a:t>
            </a:r>
          </a:p>
        </p:txBody>
      </p:sp>
      <p:pic>
        <p:nvPicPr>
          <p:cNvPr id="1026" name="Picture 2" descr="IMG_64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001703"/>
            <a:ext cx="3232485" cy="2423807"/>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descr="IMG_6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6982" y="2827694"/>
            <a:ext cx="3635896" cy="2041466"/>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9" name="Picture 5" descr="IMG_650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4200897"/>
            <a:ext cx="3609163" cy="2025421"/>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4136975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3"/>
          <p:cNvGrpSpPr>
            <a:grpSpLocks/>
          </p:cNvGrpSpPr>
          <p:nvPr/>
        </p:nvGrpSpPr>
        <p:grpSpPr bwMode="auto">
          <a:xfrm>
            <a:off x="629632" y="20984"/>
            <a:ext cx="7884736" cy="1823901"/>
            <a:chOff x="105675524" y="107331897"/>
            <a:chExt cx="7884576" cy="1823901"/>
          </a:xfrm>
        </p:grpSpPr>
        <p:pic>
          <p:nvPicPr>
            <p:cNvPr id="2052"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105675524" y="107331897"/>
              <a:ext cx="2247304"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9" name="AutoShape 5">
              <a:hlinkClick r:id="rId3" action="ppaction://hlinksldjump"/>
            </p:cNvPr>
            <p:cNvSpPr>
              <a:spLocks noChangeArrowheads="1"/>
            </p:cNvSpPr>
            <p:nvPr/>
          </p:nvSpPr>
          <p:spPr bwMode="auto">
            <a:xfrm>
              <a:off x="106251565" y="108450881"/>
              <a:ext cx="7308535"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600" b="1" i="0" u="none" strike="noStrike" cap="small" normalizeH="0" dirty="0" smtClean="0">
                  <a:ln>
                    <a:noFill/>
                  </a:ln>
                  <a:solidFill>
                    <a:schemeClr val="bg1"/>
                  </a:solidFill>
                  <a:effectLst/>
                </a:rPr>
                <a:t>Environmental and Access Work</a:t>
              </a:r>
              <a:endParaRPr kumimoji="0" lang="en-US" sz="3600" b="1" i="0" u="none" strike="noStrike" cap="small" normalizeH="0" dirty="0" smtClean="0">
                <a:ln>
                  <a:noFill/>
                </a:ln>
                <a:solidFill>
                  <a:schemeClr val="bg1"/>
                </a:solidFill>
                <a:effectLst/>
              </a:endParaRPr>
            </a:p>
          </p:txBody>
        </p:sp>
      </p:grpSp>
      <p:sp>
        <p:nvSpPr>
          <p:cNvPr id="10" name="TextBox 9"/>
          <p:cNvSpPr txBox="1"/>
          <p:nvPr/>
        </p:nvSpPr>
        <p:spPr>
          <a:xfrm>
            <a:off x="2101654" y="2204864"/>
            <a:ext cx="4940692" cy="584775"/>
          </a:xfrm>
          <a:prstGeom prst="rect">
            <a:avLst/>
          </a:prstGeom>
          <a:solidFill>
            <a:srgbClr val="FFC000"/>
          </a:solidFill>
          <a:ln w="19050">
            <a:noFill/>
          </a:ln>
          <a:effectLst>
            <a:softEdge rad="63500"/>
          </a:effectLst>
        </p:spPr>
        <p:txBody>
          <a:bodyPr wrap="square" rtlCol="0">
            <a:spAutoFit/>
          </a:bodyPr>
          <a:lstStyle/>
          <a:p>
            <a:pPr algn="ctr"/>
            <a:r>
              <a:rPr lang="en-GB" sz="3200" b="1" dirty="0"/>
              <a:t>Xaqqa Valley Access Ladder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2974225"/>
            <a:ext cx="2797897" cy="3729000"/>
          </a:xfrm>
          <a:prstGeom prst="rect">
            <a:avLst/>
          </a:prstGeom>
          <a:ln w="28575">
            <a:solidFill>
              <a:srgbClr val="FFC000"/>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0408" y="3941741"/>
            <a:ext cx="2976331" cy="2232248"/>
          </a:xfrm>
          <a:prstGeom prst="rect">
            <a:avLst/>
          </a:prstGeom>
          <a:ln w="28575">
            <a:solidFill>
              <a:srgbClr val="FFC000"/>
            </a:solidFill>
          </a:ln>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3717032"/>
            <a:ext cx="2213555" cy="2681667"/>
          </a:xfrm>
          <a:prstGeom prst="rect">
            <a:avLst/>
          </a:prstGeom>
          <a:ln w="28575">
            <a:solidFill>
              <a:srgbClr val="FFC000"/>
            </a:solidFill>
          </a:ln>
        </p:spPr>
      </p:pic>
    </p:spTree>
    <p:extLst>
      <p:ext uri="{BB962C8B-B14F-4D97-AF65-F5344CB8AC3E}">
        <p14:creationId xmlns:p14="http://schemas.microsoft.com/office/powerpoint/2010/main" val="1836223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629632" y="20984"/>
            <a:ext cx="7884736" cy="1823901"/>
            <a:chOff x="395553" y="20984"/>
            <a:chExt cx="7884736" cy="1823901"/>
          </a:xfrm>
        </p:grpSpPr>
        <p:pic>
          <p:nvPicPr>
            <p:cNvPr id="19"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Trip to Chamonix</a:t>
              </a:r>
              <a:r>
                <a:rPr lang="mt-MT" sz="3600" b="1" cap="small" dirty="0" smtClean="0">
                  <a:solidFill>
                    <a:schemeClr val="bg1"/>
                  </a:solidFill>
                </a:rPr>
                <a:t>, France</a:t>
              </a:r>
              <a:endParaRPr kumimoji="0" lang="en-US" sz="3600" b="1" i="0" u="none" strike="noStrike" cap="small" normalizeH="0" baseline="0" dirty="0" smtClean="0">
                <a:ln>
                  <a:noFill/>
                </a:ln>
                <a:solidFill>
                  <a:schemeClr val="bg1"/>
                </a:solidFill>
                <a:effectLst/>
              </a:endParaRPr>
            </a:p>
          </p:txBody>
        </p:sp>
      </p:grpSp>
      <p:pic>
        <p:nvPicPr>
          <p:cNvPr id="3075" name="Picture 3" descr="D:\Cham\James_Anna\IMG_33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64" y="2202928"/>
            <a:ext cx="2919384" cy="3892388"/>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3554959" y="2268161"/>
            <a:ext cx="2034083" cy="584775"/>
          </a:xfrm>
          <a:prstGeom prst="rect">
            <a:avLst/>
          </a:prstGeom>
          <a:solidFill>
            <a:srgbClr val="FFC000"/>
          </a:solidFill>
          <a:effectLst>
            <a:softEdge rad="63500"/>
          </a:effectLst>
        </p:spPr>
        <p:txBody>
          <a:bodyPr wrap="none">
            <a:spAutoFit/>
          </a:bodyPr>
          <a:lstStyle/>
          <a:p>
            <a:r>
              <a:rPr lang="en-GB" sz="3200" b="1" dirty="0"/>
              <a:t>Via </a:t>
            </a:r>
            <a:r>
              <a:rPr lang="en-GB" sz="3200" b="1" dirty="0" err="1"/>
              <a:t>Ferrata</a:t>
            </a:r>
            <a:endParaRPr lang="en-GB" sz="3200" b="1" dirty="0"/>
          </a:p>
        </p:txBody>
      </p:sp>
      <p:pic>
        <p:nvPicPr>
          <p:cNvPr id="3076" name="Picture 4" descr="D:\Cham\Andrew_Mariella\IMG_66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3787103"/>
            <a:ext cx="4405751" cy="2472619"/>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pic>
        <p:nvPicPr>
          <p:cNvPr id="3074" name="Picture 2" descr="IMG_33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275" y="2456558"/>
            <a:ext cx="3141775" cy="2355230"/>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15045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629632" y="20984"/>
            <a:ext cx="7884736" cy="1823901"/>
            <a:chOff x="395553" y="20984"/>
            <a:chExt cx="7884736" cy="1823901"/>
          </a:xfrm>
        </p:grpSpPr>
        <p:pic>
          <p:nvPicPr>
            <p:cNvPr id="19"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Trip to Chamonix</a:t>
              </a:r>
              <a:r>
                <a:rPr lang="mt-MT" sz="3600" b="1" cap="small" dirty="0" smtClean="0">
                  <a:solidFill>
                    <a:schemeClr val="bg1"/>
                  </a:solidFill>
                </a:rPr>
                <a:t>, France</a:t>
              </a:r>
              <a:endParaRPr kumimoji="0" lang="en-US" sz="3600" b="1" i="0" u="none" strike="noStrike" cap="small" normalizeH="0" baseline="0" dirty="0" smtClean="0">
                <a:ln>
                  <a:noFill/>
                </a:ln>
                <a:solidFill>
                  <a:schemeClr val="bg1"/>
                </a:solidFill>
                <a:effectLst/>
              </a:endParaRPr>
            </a:p>
          </p:txBody>
        </p:sp>
      </p:grpSp>
      <p:sp>
        <p:nvSpPr>
          <p:cNvPr id="8" name="Rectangle 7"/>
          <p:cNvSpPr/>
          <p:nvPr/>
        </p:nvSpPr>
        <p:spPr>
          <a:xfrm>
            <a:off x="3125033" y="2206800"/>
            <a:ext cx="2893934" cy="584775"/>
          </a:xfrm>
          <a:prstGeom prst="rect">
            <a:avLst/>
          </a:prstGeom>
          <a:solidFill>
            <a:srgbClr val="FFC000"/>
          </a:solidFill>
          <a:effectLst>
            <a:softEdge rad="63500"/>
          </a:effectLst>
        </p:spPr>
        <p:txBody>
          <a:bodyPr wrap="none">
            <a:spAutoFit/>
          </a:bodyPr>
          <a:lstStyle/>
          <a:p>
            <a:r>
              <a:rPr lang="en-GB" sz="3200" b="1" dirty="0" err="1"/>
              <a:t>Mountainbiking</a:t>
            </a:r>
            <a:endParaRPr lang="en-GB" sz="3200" b="1" dirty="0"/>
          </a:p>
        </p:txBody>
      </p:sp>
      <p:pic>
        <p:nvPicPr>
          <p:cNvPr id="2050" name="Picture 2" descr="DSCF72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550" y="3001145"/>
            <a:ext cx="4690900" cy="3517971"/>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93383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6000" contrast="-4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a:hlinkClick r:id="rId4" action="ppaction://hlinksldjump"/>
          </p:cNvPr>
          <p:cNvSpPr/>
          <p:nvPr/>
        </p:nvSpPr>
        <p:spPr>
          <a:xfrm>
            <a:off x="1331640" y="2041684"/>
            <a:ext cx="6391461" cy="523220"/>
          </a:xfrm>
          <a:prstGeom prst="rect">
            <a:avLst/>
          </a:prstGeom>
          <a:solidFill>
            <a:srgbClr val="FFC000"/>
          </a:solidFill>
          <a:effectLst>
            <a:softEdge rad="63500"/>
          </a:effectLst>
        </p:spPr>
        <p:txBody>
          <a:bodyPr wrap="square">
            <a:spAutoFit/>
          </a:bodyPr>
          <a:lstStyle/>
          <a:p>
            <a:pPr algn="ctr"/>
            <a:r>
              <a:rPr lang="en-US" sz="2800" b="1" dirty="0"/>
              <a:t>12 New Routes in </a:t>
            </a:r>
            <a:r>
              <a:rPr lang="en-US" sz="2800" b="1" dirty="0" smtClean="0"/>
              <a:t>2011:</a:t>
            </a:r>
            <a:r>
              <a:rPr lang="mt-MT" sz="2800" b="1" dirty="0" smtClean="0"/>
              <a:t>     </a:t>
            </a:r>
            <a:r>
              <a:rPr lang="en-US" sz="2800" b="1" dirty="0" smtClean="0"/>
              <a:t>6 sport </a:t>
            </a:r>
            <a:r>
              <a:rPr lang="mt-MT" sz="2800" b="1" dirty="0" smtClean="0"/>
              <a:t>/ </a:t>
            </a:r>
            <a:r>
              <a:rPr lang="en-US" sz="2800" b="1" dirty="0" smtClean="0"/>
              <a:t>6 </a:t>
            </a:r>
            <a:r>
              <a:rPr lang="en-US" sz="2800" b="1" dirty="0" err="1" smtClean="0"/>
              <a:t>trad</a:t>
            </a:r>
            <a:endParaRPr lang="en-US" sz="2800" b="1" dirty="0"/>
          </a:p>
        </p:txBody>
      </p:sp>
      <p:sp>
        <p:nvSpPr>
          <p:cNvPr id="3" name="Rectangle 2">
            <a:hlinkClick r:id="rId5" action="ppaction://hlinksldjump"/>
          </p:cNvPr>
          <p:cNvSpPr/>
          <p:nvPr/>
        </p:nvSpPr>
        <p:spPr>
          <a:xfrm>
            <a:off x="1798997" y="2840160"/>
            <a:ext cx="5546007" cy="523220"/>
          </a:xfrm>
          <a:prstGeom prst="rect">
            <a:avLst/>
          </a:prstGeom>
          <a:solidFill>
            <a:srgbClr val="FFC000"/>
          </a:solidFill>
          <a:effectLst>
            <a:softEdge rad="63500"/>
          </a:effectLst>
        </p:spPr>
        <p:txBody>
          <a:bodyPr wrap="square">
            <a:spAutoFit/>
          </a:bodyPr>
          <a:lstStyle/>
          <a:p>
            <a:pPr algn="ctr"/>
            <a:r>
              <a:rPr lang="en-US" sz="2800" b="1" dirty="0" smtClean="0"/>
              <a:t>Lower-offs </a:t>
            </a:r>
            <a:r>
              <a:rPr lang="en-US" sz="2800" b="1" dirty="0"/>
              <a:t>installed </a:t>
            </a:r>
            <a:r>
              <a:rPr lang="mt-MT" sz="2800" b="1" dirty="0" smtClean="0"/>
              <a:t>on 43 routes</a:t>
            </a:r>
            <a:endParaRPr lang="en-US" sz="2800" b="1" dirty="0"/>
          </a:p>
        </p:txBody>
      </p:sp>
      <p:sp>
        <p:nvSpPr>
          <p:cNvPr id="9" name="Rectangle 8">
            <a:hlinkClick r:id="rId6" action="ppaction://hlinksldjump"/>
          </p:cNvPr>
          <p:cNvSpPr/>
          <p:nvPr/>
        </p:nvSpPr>
        <p:spPr>
          <a:xfrm>
            <a:off x="1155429" y="3638636"/>
            <a:ext cx="6833143" cy="523220"/>
          </a:xfrm>
          <a:prstGeom prst="rect">
            <a:avLst/>
          </a:prstGeom>
          <a:solidFill>
            <a:srgbClr val="FFC000"/>
          </a:solidFill>
          <a:effectLst>
            <a:softEdge rad="63500"/>
          </a:effectLst>
        </p:spPr>
        <p:txBody>
          <a:bodyPr wrap="square">
            <a:spAutoFit/>
          </a:bodyPr>
          <a:lstStyle/>
          <a:p>
            <a:pPr algn="ctr"/>
            <a:r>
              <a:rPr lang="en-US" sz="2800" b="1" dirty="0"/>
              <a:t>90+ bolts installed by </a:t>
            </a:r>
            <a:r>
              <a:rPr lang="mt-MT" sz="2800" b="1" dirty="0" smtClean="0"/>
              <a:t>MRCC Bolting Team</a:t>
            </a:r>
            <a:endParaRPr lang="en-US" sz="2800" b="1" dirty="0"/>
          </a:p>
        </p:txBody>
      </p:sp>
      <p:sp>
        <p:nvSpPr>
          <p:cNvPr id="10" name="Rectangle 9">
            <a:hlinkClick r:id="rId6" action="ppaction://hlinksldjump"/>
          </p:cNvPr>
          <p:cNvSpPr/>
          <p:nvPr/>
        </p:nvSpPr>
        <p:spPr>
          <a:xfrm>
            <a:off x="565103" y="4437112"/>
            <a:ext cx="8400136" cy="523220"/>
          </a:xfrm>
          <a:prstGeom prst="rect">
            <a:avLst/>
          </a:prstGeom>
          <a:solidFill>
            <a:srgbClr val="FFC000"/>
          </a:solidFill>
          <a:effectLst>
            <a:softEdge rad="63500"/>
          </a:effectLst>
        </p:spPr>
        <p:txBody>
          <a:bodyPr wrap="square">
            <a:spAutoFit/>
          </a:bodyPr>
          <a:lstStyle/>
          <a:p>
            <a:pPr algn="ctr"/>
            <a:r>
              <a:rPr lang="en-GB" sz="2800" b="1" dirty="0" smtClean="0"/>
              <a:t>50</a:t>
            </a:r>
            <a:r>
              <a:rPr lang="en-GB" sz="2800" b="1" dirty="0"/>
              <a:t>+ MTA-MRCC bolts installed </a:t>
            </a:r>
            <a:r>
              <a:rPr lang="mt-MT" sz="2800" b="1" dirty="0" smtClean="0"/>
              <a:t>by other local climbers</a:t>
            </a:r>
            <a:endParaRPr lang="en-GB" sz="2800" b="1" dirty="0"/>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85605">
            <a:off x="1333401" y="5445344"/>
            <a:ext cx="810000" cy="1080000"/>
          </a:xfrm>
          <a:prstGeom prst="rect">
            <a:avLst/>
          </a:prstGeom>
          <a:ln w="38100">
            <a:solidFill>
              <a:schemeClr val="bg1"/>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60274">
            <a:off x="3157070" y="5445344"/>
            <a:ext cx="810000" cy="1080000"/>
          </a:xfrm>
          <a:prstGeom prst="rect">
            <a:avLst/>
          </a:prstGeom>
          <a:ln w="38100">
            <a:solidFill>
              <a:schemeClr val="bg1"/>
            </a:solidFill>
          </a:ln>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9484">
            <a:off x="4980739" y="5445344"/>
            <a:ext cx="810000" cy="1080000"/>
          </a:xfrm>
          <a:prstGeom prst="rect">
            <a:avLst/>
          </a:prstGeom>
          <a:ln w="38100">
            <a:solidFill>
              <a:schemeClr val="bg1"/>
            </a:solidFill>
          </a:ln>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87455">
            <a:off x="6804408" y="5688828"/>
            <a:ext cx="960000" cy="720000"/>
          </a:xfrm>
          <a:prstGeom prst="rect">
            <a:avLst/>
          </a:prstGeom>
          <a:ln w="38100">
            <a:solidFill>
              <a:schemeClr val="bg1"/>
            </a:solidFill>
          </a:ln>
        </p:spPr>
      </p:pic>
      <p:grpSp>
        <p:nvGrpSpPr>
          <p:cNvPr id="4" name="Group 3"/>
          <p:cNvGrpSpPr/>
          <p:nvPr/>
        </p:nvGrpSpPr>
        <p:grpSpPr>
          <a:xfrm>
            <a:off x="629632" y="20984"/>
            <a:ext cx="7884736" cy="1823901"/>
            <a:chOff x="395553" y="20984"/>
            <a:chExt cx="7884736" cy="1823901"/>
          </a:xfrm>
        </p:grpSpPr>
        <p:pic>
          <p:nvPicPr>
            <p:cNvPr id="17" name="Picture 4" descr="MRCC"/>
            <p:cNvPicPr>
              <a:picLocks noChangeAspect="1" noChangeArrowheads="1"/>
            </p:cNvPicPr>
            <p:nvPr/>
          </p:nvPicPr>
          <p:blipFill>
            <a:blip r:embed="rId11">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Bolting Work</a:t>
              </a:r>
              <a:r>
                <a:rPr kumimoji="0" lang="mt-MT" sz="3600" b="1" i="0" u="none" strike="noStrike" cap="small" normalizeH="0" dirty="0" smtClean="0">
                  <a:ln>
                    <a:noFill/>
                  </a:ln>
                  <a:solidFill>
                    <a:schemeClr val="bg1"/>
                  </a:solidFill>
                  <a:effectLst/>
                </a:rPr>
                <a:t> and New Routing</a:t>
              </a:r>
              <a:endParaRPr kumimoji="0" lang="en-US" sz="3600" b="1" i="0" u="none" strike="noStrike" cap="small" normalizeH="0" baseline="0" dirty="0" smtClean="0">
                <a:ln>
                  <a:noFill/>
                </a:ln>
                <a:solidFill>
                  <a:schemeClr val="bg1"/>
                </a:solidFill>
                <a:effectLst/>
              </a:endParaRPr>
            </a:p>
          </p:txBody>
        </p:sp>
      </p:grpSp>
    </p:spTree>
    <p:extLst>
      <p:ext uri="{BB962C8B-B14F-4D97-AF65-F5344CB8AC3E}">
        <p14:creationId xmlns:p14="http://schemas.microsoft.com/office/powerpoint/2010/main" val="42740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 action="ppaction://hlinkshowjump?jump=nextslide"/>
          </p:cNvPr>
          <p:cNvSpPr/>
          <p:nvPr/>
        </p:nvSpPr>
        <p:spPr>
          <a:xfrm>
            <a:off x="7248"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81836" y="2041684"/>
            <a:ext cx="7580328" cy="584775"/>
          </a:xfrm>
          <a:prstGeom prst="rect">
            <a:avLst/>
          </a:prstGeom>
          <a:solidFill>
            <a:srgbClr val="FFC000"/>
          </a:solidFill>
          <a:effectLst>
            <a:softEdge rad="63500"/>
          </a:effectLst>
        </p:spPr>
        <p:txBody>
          <a:bodyPr wrap="square">
            <a:spAutoFit/>
          </a:bodyPr>
          <a:lstStyle/>
          <a:p>
            <a:pPr algn="ctr"/>
            <a:r>
              <a:rPr lang="en-US" sz="3200" b="1" dirty="0"/>
              <a:t>12 New Routes in </a:t>
            </a:r>
            <a:r>
              <a:rPr lang="en-US" sz="3200" b="1" dirty="0" smtClean="0"/>
              <a:t>2011:</a:t>
            </a:r>
            <a:r>
              <a:rPr lang="mt-MT" sz="3200" b="1" dirty="0" smtClean="0"/>
              <a:t>     </a:t>
            </a:r>
            <a:r>
              <a:rPr lang="en-US" sz="3200" b="1" dirty="0" smtClean="0"/>
              <a:t>6 sport </a:t>
            </a:r>
            <a:r>
              <a:rPr lang="mt-MT" sz="3200" b="1" dirty="0" smtClean="0"/>
              <a:t>/ </a:t>
            </a:r>
            <a:r>
              <a:rPr lang="en-US" sz="3200" b="1" dirty="0" smtClean="0"/>
              <a:t>6 </a:t>
            </a:r>
            <a:r>
              <a:rPr lang="en-US" sz="3200" b="1" dirty="0" err="1" smtClean="0"/>
              <a:t>trad</a:t>
            </a:r>
            <a:endParaRPr lang="en-US" sz="3200" b="1" dirty="0"/>
          </a:p>
        </p:txBody>
      </p:sp>
      <p:grpSp>
        <p:nvGrpSpPr>
          <p:cNvPr id="4" name="Group 3"/>
          <p:cNvGrpSpPr/>
          <p:nvPr/>
        </p:nvGrpSpPr>
        <p:grpSpPr>
          <a:xfrm>
            <a:off x="629632" y="20984"/>
            <a:ext cx="7884736" cy="1823901"/>
            <a:chOff x="395553" y="20984"/>
            <a:chExt cx="7884736" cy="1823901"/>
          </a:xfrm>
        </p:grpSpPr>
        <p:pic>
          <p:nvPicPr>
            <p:cNvPr id="17"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 name="AutoShape 5">
              <a:hlinkClick r:id="rId3"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Bolting Work</a:t>
              </a:r>
              <a:r>
                <a:rPr kumimoji="0" lang="mt-MT" sz="3600" b="1" i="0" u="none" strike="noStrike" cap="small" normalizeH="0" dirty="0" smtClean="0">
                  <a:ln>
                    <a:noFill/>
                  </a:ln>
                  <a:solidFill>
                    <a:schemeClr val="bg1"/>
                  </a:solidFill>
                  <a:effectLst/>
                </a:rPr>
                <a:t> and New Routing</a:t>
              </a:r>
              <a:endParaRPr kumimoji="0" lang="en-US" sz="3600" b="1" i="0" u="none" strike="noStrike" cap="small" normalizeH="0" baseline="0" dirty="0" smtClean="0">
                <a:ln>
                  <a:noFill/>
                </a:ln>
                <a:solidFill>
                  <a:schemeClr val="bg1"/>
                </a:solidFill>
                <a:effectLst/>
              </a:endParaRPr>
            </a:p>
          </p:txBody>
        </p:sp>
      </p:grpSp>
      <p:pic>
        <p:nvPicPr>
          <p:cNvPr id="4098" name="Picture 2" descr="E:\MRCC Review 2011\Slide 6\12 new routes\Andrew Warrington climbing Miss Pat and the SATU Warriors.JP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32" y="3068960"/>
            <a:ext cx="2104139" cy="2805518"/>
          </a:xfrm>
          <a:prstGeom prst="rect">
            <a:avLst/>
          </a:prstGeom>
          <a:noFill/>
          <a:ln w="28575">
            <a:solidFill>
              <a:srgbClr val="FFC000"/>
            </a:solidFill>
          </a:ln>
          <a:extLst>
            <a:ext uri="{909E8E84-426E-40DD-AFC4-6F175D3DCCD1}">
              <a14:hiddenFill xmlns:a14="http://schemas.microsoft.com/office/drawing/2010/main">
                <a:solidFill>
                  <a:srgbClr val="FFFFFF"/>
                </a:solidFill>
              </a14:hiddenFill>
            </a:ext>
          </a:extLst>
        </p:spPr>
      </p:pic>
      <p:pic>
        <p:nvPicPr>
          <p:cNvPr id="4099" name="Picture 3" descr="DSCF6569">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3150562"/>
            <a:ext cx="2053752" cy="2737580"/>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101" name="Picture 5" descr="DSCF6571">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0877" y="3517900"/>
            <a:ext cx="3140240" cy="2356578"/>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982967441"/>
      </p:ext>
    </p:extLst>
  </p:cSld>
  <p:clrMapOvr>
    <a:masterClrMapping/>
  </p:clrMapOvr>
  <mc:AlternateContent xmlns:mc="http://schemas.openxmlformats.org/markup-compatibility/2006">
    <mc:Choice xmlns:p14="http://schemas.microsoft.com/office/powerpoint/2010/main" Requires="p14">
      <p:transition spd="slow" p14:dur="3000" advClick="0" advTm="2000"/>
    </mc:Choice>
    <mc:Fallback>
      <p:transition spd="slow" advClick="0" advTm="2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hlinkClick r:id="rId2" action="ppaction://hlinksldjump"/>
          </p:cNvPr>
          <p:cNvSpPr/>
          <p:nvPr/>
        </p:nvSpPr>
        <p:spPr>
          <a:xfrm>
            <a:off x="7248"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 action="ppaction://hlinkshowjump?jump=previousslide"/>
          </p:cNvPr>
          <p:cNvSpPr/>
          <p:nvPr/>
        </p:nvSpPr>
        <p:spPr>
          <a:xfrm>
            <a:off x="781836" y="2041684"/>
            <a:ext cx="7580328" cy="584775"/>
          </a:xfrm>
          <a:prstGeom prst="rect">
            <a:avLst/>
          </a:prstGeom>
          <a:solidFill>
            <a:srgbClr val="FFC000"/>
          </a:solidFill>
          <a:effectLst>
            <a:softEdge rad="63500"/>
          </a:effectLst>
        </p:spPr>
        <p:txBody>
          <a:bodyPr wrap="square">
            <a:spAutoFit/>
          </a:bodyPr>
          <a:lstStyle/>
          <a:p>
            <a:pPr algn="ctr"/>
            <a:r>
              <a:rPr lang="en-US" sz="3200" b="1" dirty="0"/>
              <a:t>12 New Routes in </a:t>
            </a:r>
            <a:r>
              <a:rPr lang="en-US" sz="3200" b="1" dirty="0" smtClean="0"/>
              <a:t>2011:</a:t>
            </a:r>
            <a:r>
              <a:rPr lang="mt-MT" sz="3200" b="1" dirty="0" smtClean="0"/>
              <a:t>     </a:t>
            </a:r>
            <a:r>
              <a:rPr lang="en-US" sz="3200" b="1" dirty="0" smtClean="0"/>
              <a:t>6 sport </a:t>
            </a:r>
            <a:r>
              <a:rPr lang="mt-MT" sz="3200" b="1" dirty="0" smtClean="0"/>
              <a:t>/ </a:t>
            </a:r>
            <a:r>
              <a:rPr lang="en-US" sz="3200" b="1" dirty="0" smtClean="0"/>
              <a:t>6 </a:t>
            </a:r>
            <a:r>
              <a:rPr lang="en-US" sz="3200" b="1" dirty="0" err="1" smtClean="0"/>
              <a:t>trad</a:t>
            </a:r>
            <a:endParaRPr lang="en-US" sz="3200" b="1" dirty="0"/>
          </a:p>
        </p:txBody>
      </p:sp>
      <p:grpSp>
        <p:nvGrpSpPr>
          <p:cNvPr id="4" name="Group 3"/>
          <p:cNvGrpSpPr/>
          <p:nvPr/>
        </p:nvGrpSpPr>
        <p:grpSpPr>
          <a:xfrm>
            <a:off x="629632" y="20984"/>
            <a:ext cx="7884736" cy="1823901"/>
            <a:chOff x="395553" y="20984"/>
            <a:chExt cx="7884736" cy="1823901"/>
          </a:xfrm>
        </p:grpSpPr>
        <p:pic>
          <p:nvPicPr>
            <p:cNvPr id="17" name="Picture 4" descr="MRCC"/>
            <p:cNvPicPr>
              <a:picLocks noChangeAspect="1" noChangeArrowheads="1"/>
            </p:cNvPicPr>
            <p:nvPr/>
          </p:nvPicPr>
          <p:blipFill>
            <a:blip r:embed="rId3">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 name="AutoShape 5">
              <a:hlinkClick r:id="rId2"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Bolting Work</a:t>
              </a:r>
              <a:r>
                <a:rPr kumimoji="0" lang="mt-MT" sz="3600" b="1" i="0" u="none" strike="noStrike" cap="small" normalizeH="0" dirty="0" smtClean="0">
                  <a:ln>
                    <a:noFill/>
                  </a:ln>
                  <a:solidFill>
                    <a:schemeClr val="bg1"/>
                  </a:solidFill>
                  <a:effectLst/>
                </a:rPr>
                <a:t> and New Routing</a:t>
              </a:r>
              <a:endParaRPr kumimoji="0" lang="en-US" sz="3600" b="1" i="0" u="none" strike="noStrike" cap="small" normalizeH="0" baseline="0" dirty="0" smtClean="0">
                <a:ln>
                  <a:noFill/>
                </a:ln>
                <a:solidFill>
                  <a:schemeClr val="bg1"/>
                </a:solidFill>
                <a:effectLst/>
              </a:endParaRPr>
            </a:p>
          </p:txBody>
        </p:sp>
      </p:grpSp>
      <p:sp>
        <p:nvSpPr>
          <p:cNvPr id="5" name="Rectangle 4"/>
          <p:cNvSpPr/>
          <p:nvPr/>
        </p:nvSpPr>
        <p:spPr>
          <a:xfrm rot="20884060">
            <a:off x="924989" y="2993008"/>
            <a:ext cx="2066744" cy="461665"/>
          </a:xfrm>
          <a:prstGeom prst="rect">
            <a:avLst/>
          </a:prstGeom>
          <a:solidFill>
            <a:schemeClr val="bg1"/>
          </a:solidFill>
          <a:effectLst>
            <a:softEdge rad="63500"/>
          </a:effectLst>
        </p:spPr>
        <p:txBody>
          <a:bodyPr wrap="square">
            <a:spAutoFit/>
          </a:bodyPr>
          <a:lstStyle/>
          <a:p>
            <a:pPr lvl="0"/>
            <a:r>
              <a:rPr lang="en-GB" sz="2400" b="1" dirty="0"/>
              <a:t>Life of </a:t>
            </a:r>
            <a:r>
              <a:rPr lang="en-GB" sz="2400" b="1" dirty="0" smtClean="0"/>
              <a:t>William</a:t>
            </a:r>
            <a:endParaRPr lang="en-GB" sz="2400" b="1" dirty="0"/>
          </a:p>
        </p:txBody>
      </p:sp>
      <p:sp>
        <p:nvSpPr>
          <p:cNvPr id="6" name="Rectangle 5"/>
          <p:cNvSpPr/>
          <p:nvPr/>
        </p:nvSpPr>
        <p:spPr>
          <a:xfrm rot="21391540">
            <a:off x="2474505" y="3663340"/>
            <a:ext cx="4209486" cy="461665"/>
          </a:xfrm>
          <a:prstGeom prst="rect">
            <a:avLst/>
          </a:prstGeom>
          <a:solidFill>
            <a:schemeClr val="bg1"/>
          </a:solidFill>
          <a:effectLst>
            <a:softEdge rad="63500"/>
          </a:effectLst>
        </p:spPr>
        <p:txBody>
          <a:bodyPr wrap="none">
            <a:spAutoFit/>
          </a:bodyPr>
          <a:lstStyle/>
          <a:p>
            <a:r>
              <a:rPr lang="en-US" sz="2400" b="1" dirty="0"/>
              <a:t>Miss Pat and the SATU Warriors</a:t>
            </a:r>
          </a:p>
        </p:txBody>
      </p:sp>
      <p:sp>
        <p:nvSpPr>
          <p:cNvPr id="7" name="Rectangle 6"/>
          <p:cNvSpPr/>
          <p:nvPr/>
        </p:nvSpPr>
        <p:spPr>
          <a:xfrm rot="861851">
            <a:off x="6614192" y="4416126"/>
            <a:ext cx="2002343" cy="461665"/>
          </a:xfrm>
          <a:prstGeom prst="rect">
            <a:avLst/>
          </a:prstGeom>
          <a:solidFill>
            <a:schemeClr val="bg1"/>
          </a:solidFill>
          <a:effectLst>
            <a:softEdge rad="63500"/>
          </a:effectLst>
        </p:spPr>
        <p:txBody>
          <a:bodyPr wrap="none">
            <a:spAutoFit/>
          </a:bodyPr>
          <a:lstStyle/>
          <a:p>
            <a:r>
              <a:rPr lang="en-GB" sz="2400" b="1" dirty="0"/>
              <a:t>The Wanderer</a:t>
            </a:r>
          </a:p>
        </p:txBody>
      </p:sp>
      <p:sp>
        <p:nvSpPr>
          <p:cNvPr id="8" name="Rectangle 7"/>
          <p:cNvSpPr/>
          <p:nvPr/>
        </p:nvSpPr>
        <p:spPr>
          <a:xfrm rot="517181">
            <a:off x="5474945" y="5744046"/>
            <a:ext cx="2726259" cy="461665"/>
          </a:xfrm>
          <a:prstGeom prst="rect">
            <a:avLst/>
          </a:prstGeom>
          <a:solidFill>
            <a:schemeClr val="bg1"/>
          </a:solidFill>
          <a:effectLst>
            <a:softEdge rad="63500"/>
          </a:effectLst>
        </p:spPr>
        <p:txBody>
          <a:bodyPr wrap="none">
            <a:spAutoFit/>
          </a:bodyPr>
          <a:lstStyle/>
          <a:p>
            <a:r>
              <a:rPr lang="en-GB" sz="2400" b="1" dirty="0"/>
              <a:t>Bonny Prince Albert</a:t>
            </a:r>
          </a:p>
        </p:txBody>
      </p:sp>
      <p:sp>
        <p:nvSpPr>
          <p:cNvPr id="11" name="Rectangle 10"/>
          <p:cNvSpPr/>
          <p:nvPr/>
        </p:nvSpPr>
        <p:spPr>
          <a:xfrm rot="21011951">
            <a:off x="709543" y="5392066"/>
            <a:ext cx="3207866" cy="461665"/>
          </a:xfrm>
          <a:prstGeom prst="rect">
            <a:avLst/>
          </a:prstGeom>
          <a:solidFill>
            <a:schemeClr val="bg1"/>
          </a:solidFill>
          <a:effectLst>
            <a:softEdge rad="63500"/>
          </a:effectLst>
        </p:spPr>
        <p:txBody>
          <a:bodyPr wrap="none">
            <a:spAutoFit/>
          </a:bodyPr>
          <a:lstStyle/>
          <a:p>
            <a:r>
              <a:rPr lang="en-GB" sz="2400" b="1" dirty="0"/>
              <a:t>Dirty Rotten Scoundrels</a:t>
            </a:r>
          </a:p>
        </p:txBody>
      </p:sp>
      <p:sp>
        <p:nvSpPr>
          <p:cNvPr id="20" name="Rectangle 19"/>
          <p:cNvSpPr/>
          <p:nvPr/>
        </p:nvSpPr>
        <p:spPr>
          <a:xfrm>
            <a:off x="3933296" y="5662709"/>
            <a:ext cx="885179" cy="461665"/>
          </a:xfrm>
          <a:prstGeom prst="rect">
            <a:avLst/>
          </a:prstGeom>
          <a:solidFill>
            <a:schemeClr val="bg1"/>
          </a:solidFill>
          <a:effectLst>
            <a:softEdge rad="63500"/>
          </a:effectLst>
        </p:spPr>
        <p:txBody>
          <a:bodyPr wrap="none">
            <a:spAutoFit/>
          </a:bodyPr>
          <a:lstStyle/>
          <a:p>
            <a:r>
              <a:rPr lang="en-GB" sz="2400" b="1" dirty="0" err="1"/>
              <a:t>Lupin</a:t>
            </a:r>
            <a:endParaRPr lang="en-GB" sz="2400" b="1" dirty="0"/>
          </a:p>
        </p:txBody>
      </p:sp>
      <p:sp>
        <p:nvSpPr>
          <p:cNvPr id="21" name="Rectangle 20"/>
          <p:cNvSpPr/>
          <p:nvPr/>
        </p:nvSpPr>
        <p:spPr>
          <a:xfrm rot="637488">
            <a:off x="5821659" y="2993008"/>
            <a:ext cx="2546082" cy="461665"/>
          </a:xfrm>
          <a:prstGeom prst="rect">
            <a:avLst/>
          </a:prstGeom>
          <a:solidFill>
            <a:schemeClr val="bg1"/>
          </a:solidFill>
          <a:effectLst>
            <a:softEdge rad="63500"/>
          </a:effectLst>
        </p:spPr>
        <p:txBody>
          <a:bodyPr wrap="none">
            <a:spAutoFit/>
          </a:bodyPr>
          <a:lstStyle/>
          <a:p>
            <a:r>
              <a:rPr lang="en-GB" sz="2400" b="1" dirty="0" err="1"/>
              <a:t>Qagħaq</a:t>
            </a:r>
            <a:r>
              <a:rPr lang="en-GB" sz="2400" b="1" dirty="0"/>
              <a:t> </a:t>
            </a:r>
            <a:r>
              <a:rPr lang="en-GB" sz="2400" b="1" dirty="0" err="1"/>
              <a:t>tal-Għasel</a:t>
            </a:r>
            <a:endParaRPr lang="en-GB" sz="2400" b="1" dirty="0"/>
          </a:p>
        </p:txBody>
      </p:sp>
      <p:sp>
        <p:nvSpPr>
          <p:cNvPr id="22" name="Rectangle 21"/>
          <p:cNvSpPr/>
          <p:nvPr/>
        </p:nvSpPr>
        <p:spPr>
          <a:xfrm rot="856998">
            <a:off x="4140690" y="4540454"/>
            <a:ext cx="2285241" cy="461665"/>
          </a:xfrm>
          <a:prstGeom prst="rect">
            <a:avLst/>
          </a:prstGeom>
          <a:solidFill>
            <a:schemeClr val="bg1"/>
          </a:solidFill>
          <a:effectLst>
            <a:softEdge rad="63500"/>
          </a:effectLst>
        </p:spPr>
        <p:txBody>
          <a:bodyPr wrap="none">
            <a:spAutoFit/>
          </a:bodyPr>
          <a:lstStyle/>
          <a:p>
            <a:r>
              <a:rPr lang="en-GB" sz="2400" b="1" dirty="0"/>
              <a:t>Nina Technology</a:t>
            </a:r>
          </a:p>
        </p:txBody>
      </p:sp>
      <p:sp>
        <p:nvSpPr>
          <p:cNvPr id="23" name="Rectangle 22"/>
          <p:cNvSpPr/>
          <p:nvPr/>
        </p:nvSpPr>
        <p:spPr>
          <a:xfrm rot="943016">
            <a:off x="666593" y="4420954"/>
            <a:ext cx="1367682" cy="461665"/>
          </a:xfrm>
          <a:prstGeom prst="rect">
            <a:avLst/>
          </a:prstGeom>
          <a:solidFill>
            <a:schemeClr val="bg1"/>
          </a:solidFill>
          <a:effectLst>
            <a:softEdge rad="63500"/>
          </a:effectLst>
        </p:spPr>
        <p:txBody>
          <a:bodyPr wrap="none">
            <a:spAutoFit/>
          </a:bodyPr>
          <a:lstStyle/>
          <a:p>
            <a:r>
              <a:rPr lang="en-GB" sz="2400" b="1" dirty="0"/>
              <a:t>Rum Line</a:t>
            </a:r>
          </a:p>
        </p:txBody>
      </p:sp>
    </p:spTree>
    <p:extLst>
      <p:ext uri="{BB962C8B-B14F-4D97-AF65-F5344CB8AC3E}">
        <p14:creationId xmlns:p14="http://schemas.microsoft.com/office/powerpoint/2010/main" val="15106152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ppt_w</p:attrName>
                                        </p:attrNameLst>
                                      </p:cBhvr>
                                      <p:tavLst>
                                        <p:tav tm="0" fmla="#ppt_w*sin(2.5*pi*$)">
                                          <p:val>
                                            <p:fltVal val="0"/>
                                          </p:val>
                                        </p:tav>
                                        <p:tav tm="100000">
                                          <p:val>
                                            <p:fltVal val="1"/>
                                          </p:val>
                                        </p:tav>
                                      </p:tavLst>
                                    </p:anim>
                                    <p:anim calcmode="lin" valueType="num">
                                      <p:cBhvr>
                                        <p:cTn id="29" dur="2000" fill="hold"/>
                                        <p:tgtEl>
                                          <p:spTgt spid="11"/>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ppt_w</p:attrName>
                                        </p:attrNameLst>
                                      </p:cBhvr>
                                      <p:tavLst>
                                        <p:tav tm="0" fmla="#ppt_w*sin(2.5*pi*$)">
                                          <p:val>
                                            <p:fltVal val="0"/>
                                          </p:val>
                                        </p:tav>
                                        <p:tav tm="100000">
                                          <p:val>
                                            <p:fltVal val="1"/>
                                          </p:val>
                                        </p:tav>
                                      </p:tavLst>
                                    </p:anim>
                                    <p:anim calcmode="lin" valueType="num">
                                      <p:cBhvr>
                                        <p:cTn id="34" dur="2000" fill="hold"/>
                                        <p:tgtEl>
                                          <p:spTgt spid="20"/>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anim calcmode="lin" valueType="num">
                                      <p:cBhvr>
                                        <p:cTn id="38" dur="2000" fill="hold"/>
                                        <p:tgtEl>
                                          <p:spTgt spid="21"/>
                                        </p:tgtEl>
                                        <p:attrNameLst>
                                          <p:attrName>ppt_w</p:attrName>
                                        </p:attrNameLst>
                                      </p:cBhvr>
                                      <p:tavLst>
                                        <p:tav tm="0" fmla="#ppt_w*sin(2.5*pi*$)">
                                          <p:val>
                                            <p:fltVal val="0"/>
                                          </p:val>
                                        </p:tav>
                                        <p:tav tm="100000">
                                          <p:val>
                                            <p:fltVal val="1"/>
                                          </p:val>
                                        </p:tav>
                                      </p:tavLst>
                                    </p:anim>
                                    <p:anim calcmode="lin" valueType="num">
                                      <p:cBhvr>
                                        <p:cTn id="39" dur="2000" fill="hold"/>
                                        <p:tgtEl>
                                          <p:spTgt spid="21"/>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000"/>
                                        <p:tgtEl>
                                          <p:spTgt spid="22"/>
                                        </p:tgtEl>
                                      </p:cBhvr>
                                    </p:animEffect>
                                    <p:anim calcmode="lin" valueType="num">
                                      <p:cBhvr>
                                        <p:cTn id="43" dur="2000" fill="hold"/>
                                        <p:tgtEl>
                                          <p:spTgt spid="22"/>
                                        </p:tgtEl>
                                        <p:attrNameLst>
                                          <p:attrName>ppt_w</p:attrName>
                                        </p:attrNameLst>
                                      </p:cBhvr>
                                      <p:tavLst>
                                        <p:tav tm="0" fmla="#ppt_w*sin(2.5*pi*$)">
                                          <p:val>
                                            <p:fltVal val="0"/>
                                          </p:val>
                                        </p:tav>
                                        <p:tav tm="100000">
                                          <p:val>
                                            <p:fltVal val="1"/>
                                          </p:val>
                                        </p:tav>
                                      </p:tavLst>
                                    </p:anim>
                                    <p:anim calcmode="lin" valueType="num">
                                      <p:cBhvr>
                                        <p:cTn id="44" dur="2000" fill="hold"/>
                                        <p:tgtEl>
                                          <p:spTgt spid="22"/>
                                        </p:tgtEl>
                                        <p:attrNameLst>
                                          <p:attrName>ppt_h</p:attrName>
                                        </p:attrNameLst>
                                      </p:cBhvr>
                                      <p:tavLst>
                                        <p:tav tm="0">
                                          <p:val>
                                            <p:strVal val="#ppt_h"/>
                                          </p:val>
                                        </p:tav>
                                        <p:tav tm="100000">
                                          <p:val>
                                            <p:strVal val="#ppt_h"/>
                                          </p:val>
                                        </p:tav>
                                      </p:tavLst>
                                    </p:anim>
                                  </p:childTnLst>
                                </p:cTn>
                              </p:par>
                              <p:par>
                                <p:cTn id="45" presetID="45"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0"/>
                                        <p:tgtEl>
                                          <p:spTgt spid="23"/>
                                        </p:tgtEl>
                                      </p:cBhvr>
                                    </p:animEffect>
                                    <p:anim calcmode="lin" valueType="num">
                                      <p:cBhvr>
                                        <p:cTn id="48" dur="2000" fill="hold"/>
                                        <p:tgtEl>
                                          <p:spTgt spid="23"/>
                                        </p:tgtEl>
                                        <p:attrNameLst>
                                          <p:attrName>ppt_w</p:attrName>
                                        </p:attrNameLst>
                                      </p:cBhvr>
                                      <p:tavLst>
                                        <p:tav tm="0" fmla="#ppt_w*sin(2.5*pi*$)">
                                          <p:val>
                                            <p:fltVal val="0"/>
                                          </p:val>
                                        </p:tav>
                                        <p:tav tm="100000">
                                          <p:val>
                                            <p:fltVal val="1"/>
                                          </p:val>
                                        </p:tav>
                                      </p:tavLst>
                                    </p:anim>
                                    <p:anim calcmode="lin" valueType="num">
                                      <p:cBhvr>
                                        <p:cTn id="49"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20" grpId="0" animBg="1"/>
      <p:bldP spid="21"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645957" y="2060848"/>
            <a:ext cx="5852087" cy="584775"/>
          </a:xfrm>
          <a:prstGeom prst="rect">
            <a:avLst/>
          </a:prstGeom>
          <a:solidFill>
            <a:srgbClr val="FFC000"/>
          </a:solidFill>
          <a:effectLst>
            <a:softEdge rad="63500"/>
          </a:effectLst>
        </p:spPr>
        <p:txBody>
          <a:bodyPr wrap="square">
            <a:spAutoFit/>
          </a:bodyPr>
          <a:lstStyle/>
          <a:p>
            <a:pPr algn="ctr"/>
            <a:r>
              <a:rPr lang="en-US" sz="3200" b="1" dirty="0" smtClean="0"/>
              <a:t>Lower-offs </a:t>
            </a:r>
            <a:r>
              <a:rPr lang="en-US" sz="3200" b="1" dirty="0"/>
              <a:t>installed </a:t>
            </a:r>
            <a:r>
              <a:rPr lang="mt-MT" sz="3200" b="1" dirty="0" smtClean="0"/>
              <a:t>on 43 routes</a:t>
            </a:r>
            <a:endParaRPr lang="en-US" sz="3200" b="1" dirty="0"/>
          </a:p>
        </p:txBody>
      </p:sp>
      <p:grpSp>
        <p:nvGrpSpPr>
          <p:cNvPr id="4" name="Group 3"/>
          <p:cNvGrpSpPr/>
          <p:nvPr/>
        </p:nvGrpSpPr>
        <p:grpSpPr>
          <a:xfrm>
            <a:off x="629632" y="20984"/>
            <a:ext cx="7884736" cy="1823901"/>
            <a:chOff x="395553" y="20984"/>
            <a:chExt cx="7884736" cy="1823901"/>
          </a:xfrm>
        </p:grpSpPr>
        <p:pic>
          <p:nvPicPr>
            <p:cNvPr id="17"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 name="AutoShape 5">
              <a:hlinkClick r:id="rId3"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Bolting Work</a:t>
              </a:r>
              <a:r>
                <a:rPr kumimoji="0" lang="mt-MT" sz="3600" b="1" i="0" u="none" strike="noStrike" cap="small" normalizeH="0" dirty="0" smtClean="0">
                  <a:ln>
                    <a:noFill/>
                  </a:ln>
                  <a:solidFill>
                    <a:schemeClr val="bg1"/>
                  </a:solidFill>
                  <a:effectLst/>
                </a:rPr>
                <a:t> and New Routing</a:t>
              </a:r>
              <a:endParaRPr kumimoji="0" lang="en-US" sz="3600" b="1" i="0" u="none" strike="noStrike" cap="small" normalizeH="0" baseline="0" dirty="0" smtClean="0">
                <a:ln>
                  <a:noFill/>
                </a:ln>
                <a:solidFill>
                  <a:schemeClr val="bg1"/>
                </a:solidFill>
                <a:effectLst/>
              </a:endParaRPr>
            </a:p>
          </p:txBody>
        </p:sp>
      </p:grpSp>
      <p:pic>
        <p:nvPicPr>
          <p:cNvPr id="5122" name="Picture 2" descr="Roland on top of The Problem inserting LO 19 Sept 20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2816517"/>
            <a:ext cx="2388038" cy="3182823"/>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125" name="Picture 5" descr="Roland inserting LOs on Breezy Rib 19 Sept 2010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202" y="4123341"/>
            <a:ext cx="3261519" cy="2445030"/>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123" name="Picture 3" descr="Andrew chopping old bolts on The Problem 19 Sept 20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137" y="4005064"/>
            <a:ext cx="1880590" cy="2507072"/>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124" name="Picture 4" descr="DSCF59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6016" y="2816517"/>
            <a:ext cx="2079227" cy="2772724"/>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0332248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60368" y="1898829"/>
            <a:ext cx="8623264" cy="1015663"/>
          </a:xfrm>
          <a:prstGeom prst="rect">
            <a:avLst/>
          </a:prstGeom>
          <a:solidFill>
            <a:srgbClr val="FFC000"/>
          </a:solidFill>
          <a:effectLst>
            <a:softEdge rad="63500"/>
          </a:effectLst>
        </p:spPr>
        <p:txBody>
          <a:bodyPr wrap="square">
            <a:spAutoFit/>
          </a:bodyPr>
          <a:lstStyle/>
          <a:p>
            <a:pPr algn="ctr"/>
            <a:r>
              <a:rPr lang="en-US" sz="3000" b="1" dirty="0"/>
              <a:t>90+ bolts installed by </a:t>
            </a:r>
            <a:r>
              <a:rPr lang="mt-MT" sz="3000" b="1" dirty="0"/>
              <a:t>MRCC Bolting Team</a:t>
            </a:r>
            <a:endParaRPr lang="en-US" sz="3000" b="1" dirty="0"/>
          </a:p>
          <a:p>
            <a:pPr algn="ctr"/>
            <a:r>
              <a:rPr lang="en-GB" sz="3000" b="1" dirty="0" smtClean="0"/>
              <a:t>50</a:t>
            </a:r>
            <a:r>
              <a:rPr lang="en-GB" sz="3000" b="1" dirty="0"/>
              <a:t>+ MTA-MRCC bolts installed </a:t>
            </a:r>
            <a:r>
              <a:rPr lang="mt-MT" sz="3000" b="1" dirty="0" smtClean="0"/>
              <a:t>by other local climbers</a:t>
            </a:r>
            <a:endParaRPr lang="en-GB" sz="3000" b="1" dirty="0"/>
          </a:p>
        </p:txBody>
      </p:sp>
      <p:grpSp>
        <p:nvGrpSpPr>
          <p:cNvPr id="4" name="Group 3"/>
          <p:cNvGrpSpPr/>
          <p:nvPr/>
        </p:nvGrpSpPr>
        <p:grpSpPr>
          <a:xfrm>
            <a:off x="629632" y="20984"/>
            <a:ext cx="7884736" cy="1823901"/>
            <a:chOff x="395553" y="20984"/>
            <a:chExt cx="7884736" cy="1823901"/>
          </a:xfrm>
        </p:grpSpPr>
        <p:pic>
          <p:nvPicPr>
            <p:cNvPr id="17"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 name="AutoShape 5">
              <a:hlinkClick r:id="rId3"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Bolting Work</a:t>
              </a:r>
              <a:r>
                <a:rPr kumimoji="0" lang="mt-MT" sz="3600" b="1" i="0" u="none" strike="noStrike" cap="small" normalizeH="0" dirty="0" smtClean="0">
                  <a:ln>
                    <a:noFill/>
                  </a:ln>
                  <a:solidFill>
                    <a:schemeClr val="bg1"/>
                  </a:solidFill>
                  <a:effectLst/>
                </a:rPr>
                <a:t> and New Routing</a:t>
              </a:r>
              <a:endParaRPr kumimoji="0" lang="en-US" sz="3600" b="1" i="0" u="none" strike="noStrike" cap="small" normalizeH="0" baseline="0" dirty="0" smtClean="0">
                <a:ln>
                  <a:noFill/>
                </a:ln>
                <a:solidFill>
                  <a:schemeClr val="bg1"/>
                </a:solidFill>
                <a:effectLst/>
              </a:endParaRPr>
            </a:p>
          </p:txBody>
        </p:sp>
      </p:grpSp>
      <p:pic>
        <p:nvPicPr>
          <p:cNvPr id="6146" name="Picture 2" descr="SDC105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1349" y="2942947"/>
            <a:ext cx="5061303" cy="3795389"/>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4685751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 action="ppaction://hlinkshowjump?jump=nextslide"/>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6000" contrast="-4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a:hlinkClick r:id="rId4" action="ppaction://hlinksldjump"/>
          </p:cNvPr>
          <p:cNvSpPr/>
          <p:nvPr/>
        </p:nvSpPr>
        <p:spPr>
          <a:xfrm>
            <a:off x="633267" y="2494306"/>
            <a:ext cx="8136896" cy="523220"/>
          </a:xfrm>
          <a:prstGeom prst="rect">
            <a:avLst/>
          </a:prstGeom>
          <a:solidFill>
            <a:srgbClr val="FFC000"/>
          </a:solidFill>
          <a:effectLst>
            <a:softEdge rad="63500"/>
          </a:effectLst>
        </p:spPr>
        <p:txBody>
          <a:bodyPr wrap="square">
            <a:spAutoFit/>
          </a:bodyPr>
          <a:lstStyle/>
          <a:p>
            <a:pPr algn="ctr"/>
            <a:r>
              <a:rPr lang="en-US" sz="2800" b="1" dirty="0"/>
              <a:t>Times article re Bolting work (print, online, film) - Feb</a:t>
            </a:r>
          </a:p>
        </p:txBody>
      </p:sp>
      <p:sp>
        <p:nvSpPr>
          <p:cNvPr id="3" name="Rectangle 2"/>
          <p:cNvSpPr/>
          <p:nvPr/>
        </p:nvSpPr>
        <p:spPr>
          <a:xfrm>
            <a:off x="2978102" y="3090944"/>
            <a:ext cx="3447227" cy="523220"/>
          </a:xfrm>
          <a:prstGeom prst="rect">
            <a:avLst/>
          </a:prstGeom>
          <a:solidFill>
            <a:srgbClr val="FFC000"/>
          </a:solidFill>
          <a:effectLst>
            <a:softEdge rad="63500"/>
          </a:effectLst>
        </p:spPr>
        <p:txBody>
          <a:bodyPr wrap="none">
            <a:spAutoFit/>
          </a:bodyPr>
          <a:lstStyle/>
          <a:p>
            <a:pPr algn="ctr"/>
            <a:r>
              <a:rPr lang="mt-MT" sz="2800" b="1" dirty="0" smtClean="0"/>
              <a:t>Telezeuri Filming </a:t>
            </a:r>
            <a:r>
              <a:rPr lang="en-GB" sz="2800" b="1" dirty="0" smtClean="0"/>
              <a:t>- </a:t>
            </a:r>
            <a:r>
              <a:rPr lang="mt-MT" sz="2800" b="1" dirty="0" smtClean="0"/>
              <a:t>Jun</a:t>
            </a:r>
            <a:endParaRPr lang="en-GB" sz="2800" b="1" dirty="0"/>
          </a:p>
        </p:txBody>
      </p:sp>
      <p:sp>
        <p:nvSpPr>
          <p:cNvPr id="9" name="Rectangle 8">
            <a:hlinkClick r:id="rId5" action="ppaction://hlinksldjump"/>
          </p:cNvPr>
          <p:cNvSpPr/>
          <p:nvPr/>
        </p:nvSpPr>
        <p:spPr>
          <a:xfrm>
            <a:off x="1564029" y="1897668"/>
            <a:ext cx="6275372" cy="523220"/>
          </a:xfrm>
          <a:prstGeom prst="rect">
            <a:avLst/>
          </a:prstGeom>
          <a:solidFill>
            <a:srgbClr val="FFC000"/>
          </a:solidFill>
          <a:effectLst>
            <a:softEdge rad="63500"/>
          </a:effectLst>
        </p:spPr>
        <p:txBody>
          <a:bodyPr wrap="none">
            <a:spAutoFit/>
          </a:bodyPr>
          <a:lstStyle/>
          <a:p>
            <a:pPr algn="ctr"/>
            <a:r>
              <a:rPr lang="en-US" sz="2800" b="1" dirty="0"/>
              <a:t>Presentation to Everest Summiteers - Jan</a:t>
            </a:r>
          </a:p>
        </p:txBody>
      </p:sp>
      <p:sp>
        <p:nvSpPr>
          <p:cNvPr id="10" name="Rectangle 9">
            <a:hlinkClick r:id="rId6" action="ppaction://hlinksldjump"/>
          </p:cNvPr>
          <p:cNvSpPr/>
          <p:nvPr/>
        </p:nvSpPr>
        <p:spPr>
          <a:xfrm>
            <a:off x="1629207" y="4284220"/>
            <a:ext cx="6145016" cy="523220"/>
          </a:xfrm>
          <a:prstGeom prst="rect">
            <a:avLst/>
          </a:prstGeom>
          <a:solidFill>
            <a:srgbClr val="FFC000"/>
          </a:solidFill>
          <a:effectLst>
            <a:softEdge rad="63500"/>
          </a:effectLst>
        </p:spPr>
        <p:txBody>
          <a:bodyPr wrap="none">
            <a:spAutoFit/>
          </a:bodyPr>
          <a:lstStyle/>
          <a:p>
            <a:pPr algn="ctr"/>
            <a:r>
              <a:rPr lang="en-US" sz="2800" b="1" dirty="0" err="1"/>
              <a:t>Photoshoot</a:t>
            </a:r>
            <a:r>
              <a:rPr lang="en-US" sz="2800" b="1" dirty="0"/>
              <a:t> with </a:t>
            </a:r>
            <a:r>
              <a:rPr lang="en-US" sz="2800" b="1" dirty="0" err="1"/>
              <a:t>Pareti</a:t>
            </a:r>
            <a:r>
              <a:rPr lang="en-US" sz="2800" b="1" dirty="0"/>
              <a:t> journalists - Nov</a:t>
            </a:r>
          </a:p>
        </p:txBody>
      </p:sp>
      <p:sp>
        <p:nvSpPr>
          <p:cNvPr id="11" name="Rectangle 10">
            <a:hlinkClick r:id="rId7" action="ppaction://hlinksldjump"/>
          </p:cNvPr>
          <p:cNvSpPr/>
          <p:nvPr/>
        </p:nvSpPr>
        <p:spPr>
          <a:xfrm>
            <a:off x="977939" y="4880858"/>
            <a:ext cx="7447552" cy="523220"/>
          </a:xfrm>
          <a:prstGeom prst="rect">
            <a:avLst/>
          </a:prstGeom>
          <a:solidFill>
            <a:srgbClr val="FFC000"/>
          </a:solidFill>
          <a:effectLst>
            <a:softEdge rad="63500"/>
          </a:effectLst>
        </p:spPr>
        <p:txBody>
          <a:bodyPr wrap="none">
            <a:spAutoFit/>
          </a:bodyPr>
          <a:lstStyle/>
          <a:p>
            <a:pPr algn="ctr"/>
            <a:r>
              <a:rPr lang="en-US" sz="2800" b="1" dirty="0"/>
              <a:t>Filming of MTA video with Bryan </a:t>
            </a:r>
            <a:r>
              <a:rPr lang="en-US" sz="2800" b="1" dirty="0" smtClean="0"/>
              <a:t>Azzopardi</a:t>
            </a:r>
            <a:r>
              <a:rPr lang="mt-MT" sz="2800" b="1" dirty="0" smtClean="0"/>
              <a:t> - Nov</a:t>
            </a:r>
            <a:endParaRPr lang="en-US" sz="2800" b="1" dirty="0"/>
          </a:p>
        </p:txBody>
      </p:sp>
      <p:sp>
        <p:nvSpPr>
          <p:cNvPr id="12" name="Rectangle 11">
            <a:hlinkClick r:id="rId8" action="ppaction://hlinksldjump"/>
          </p:cNvPr>
          <p:cNvSpPr/>
          <p:nvPr/>
        </p:nvSpPr>
        <p:spPr>
          <a:xfrm>
            <a:off x="993392" y="5477496"/>
            <a:ext cx="7416646" cy="523220"/>
          </a:xfrm>
          <a:prstGeom prst="rect">
            <a:avLst/>
          </a:prstGeom>
          <a:solidFill>
            <a:srgbClr val="FFC000"/>
          </a:solidFill>
          <a:effectLst>
            <a:softEdge rad="63500"/>
          </a:effectLst>
        </p:spPr>
        <p:txBody>
          <a:bodyPr wrap="none">
            <a:spAutoFit/>
          </a:bodyPr>
          <a:lstStyle/>
          <a:p>
            <a:pPr algn="ctr"/>
            <a:r>
              <a:rPr lang="en-US" sz="2800" b="1" dirty="0"/>
              <a:t>Media coverage of Victoria Lines </a:t>
            </a:r>
            <a:r>
              <a:rPr lang="en-US" sz="2800" b="1" dirty="0" smtClean="0"/>
              <a:t>initiative</a:t>
            </a:r>
            <a:r>
              <a:rPr lang="mt-MT" sz="2800" b="1" dirty="0" smtClean="0"/>
              <a:t> - Dec</a:t>
            </a:r>
            <a:endParaRPr lang="en-US" sz="2800" b="1" dirty="0"/>
          </a:p>
        </p:txBody>
      </p:sp>
      <p:grpSp>
        <p:nvGrpSpPr>
          <p:cNvPr id="4" name="Group 3"/>
          <p:cNvGrpSpPr/>
          <p:nvPr/>
        </p:nvGrpSpPr>
        <p:grpSpPr>
          <a:xfrm>
            <a:off x="629632" y="20984"/>
            <a:ext cx="7884736" cy="1823901"/>
            <a:chOff x="395553" y="20984"/>
            <a:chExt cx="7884736" cy="1823901"/>
          </a:xfrm>
        </p:grpSpPr>
        <p:pic>
          <p:nvPicPr>
            <p:cNvPr id="13" name="Picture 4" descr="MRCC"/>
            <p:cNvPicPr>
              <a:picLocks noChangeAspect="1" noChangeArrowheads="1"/>
            </p:cNvPicPr>
            <p:nvPr/>
          </p:nvPicPr>
          <p:blipFill>
            <a:blip r:embed="rId9">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Photoshoots, Newspapers &amp; Film</a:t>
              </a:r>
              <a:endParaRPr kumimoji="0" lang="en-US" sz="3600" b="1" i="0" u="none" strike="noStrike" cap="small" normalizeH="0" dirty="0" smtClean="0">
                <a:ln>
                  <a:noFill/>
                </a:ln>
                <a:solidFill>
                  <a:schemeClr val="bg1"/>
                </a:solidFill>
                <a:effectLst/>
              </a:endParaRPr>
            </a:p>
          </p:txBody>
        </p:sp>
      </p:grpSp>
      <p:sp>
        <p:nvSpPr>
          <p:cNvPr id="16" name="Rectangle 15">
            <a:hlinkClick r:id="rId10" action="ppaction://hlinksldjump"/>
          </p:cNvPr>
          <p:cNvSpPr/>
          <p:nvPr/>
        </p:nvSpPr>
        <p:spPr>
          <a:xfrm>
            <a:off x="2031016" y="3687582"/>
            <a:ext cx="5341399" cy="523220"/>
          </a:xfrm>
          <a:prstGeom prst="rect">
            <a:avLst/>
          </a:prstGeom>
          <a:solidFill>
            <a:srgbClr val="FFC000"/>
          </a:solidFill>
          <a:effectLst>
            <a:softEdge rad="63500"/>
          </a:effectLst>
        </p:spPr>
        <p:txBody>
          <a:bodyPr wrap="none">
            <a:spAutoFit/>
          </a:bodyPr>
          <a:lstStyle/>
          <a:p>
            <a:pPr algn="ctr"/>
            <a:r>
              <a:rPr lang="en-GB" sz="2800" b="1" dirty="0"/>
              <a:t>David </a:t>
            </a:r>
            <a:r>
              <a:rPr lang="en-GB" sz="2800" b="1" dirty="0" err="1"/>
              <a:t>Simmonite</a:t>
            </a:r>
            <a:r>
              <a:rPr lang="en-GB" sz="2800" b="1" dirty="0"/>
              <a:t> </a:t>
            </a:r>
            <a:r>
              <a:rPr lang="en-GB" sz="2800" b="1" dirty="0" err="1"/>
              <a:t>photoshoot</a:t>
            </a:r>
            <a:r>
              <a:rPr lang="en-GB" sz="2800" b="1" dirty="0"/>
              <a:t> - Oct</a:t>
            </a:r>
          </a:p>
        </p:txBody>
      </p:sp>
      <p:sp>
        <p:nvSpPr>
          <p:cNvPr id="18" name="Rectangle 17">
            <a:hlinkClick r:id="rId11" action="ppaction://hlinksldjump"/>
          </p:cNvPr>
          <p:cNvSpPr/>
          <p:nvPr/>
        </p:nvSpPr>
        <p:spPr>
          <a:xfrm>
            <a:off x="522299" y="6074132"/>
            <a:ext cx="8358833" cy="523220"/>
          </a:xfrm>
          <a:prstGeom prst="rect">
            <a:avLst/>
          </a:prstGeom>
          <a:solidFill>
            <a:srgbClr val="FFC000"/>
          </a:solidFill>
          <a:effectLst>
            <a:softEdge rad="63500"/>
          </a:effectLst>
        </p:spPr>
        <p:txBody>
          <a:bodyPr wrap="square">
            <a:spAutoFit/>
          </a:bodyPr>
          <a:lstStyle/>
          <a:p>
            <a:pPr algn="ctr"/>
            <a:r>
              <a:rPr lang="mt-MT" sz="2800" b="1" dirty="0"/>
              <a:t>A</a:t>
            </a:r>
            <a:r>
              <a:rPr lang="en-US" sz="2800" b="1" dirty="0" err="1" smtClean="0"/>
              <a:t>rticles</a:t>
            </a:r>
            <a:r>
              <a:rPr lang="en-US" sz="2800" b="1" dirty="0" smtClean="0"/>
              <a:t> </a:t>
            </a:r>
            <a:r>
              <a:rPr lang="en-US" sz="2800" b="1" dirty="0"/>
              <a:t>for </a:t>
            </a:r>
            <a:r>
              <a:rPr lang="mt-MT" sz="2800" b="1" dirty="0" smtClean="0"/>
              <a:t>local, UK </a:t>
            </a:r>
            <a:r>
              <a:rPr lang="en-US" sz="2800" b="1" dirty="0" smtClean="0"/>
              <a:t>&amp; </a:t>
            </a:r>
            <a:r>
              <a:rPr lang="en-US" sz="2800" b="1" dirty="0"/>
              <a:t>European climbing magazines</a:t>
            </a:r>
          </a:p>
        </p:txBody>
      </p:sp>
    </p:spTree>
    <p:extLst>
      <p:ext uri="{BB962C8B-B14F-4D97-AF65-F5344CB8AC3E}">
        <p14:creationId xmlns:p14="http://schemas.microsoft.com/office/powerpoint/2010/main" val="1005725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1" grpId="0" animBg="1"/>
      <p:bldP spid="12" grpId="0" animBg="1"/>
      <p:bldP spid="16"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002465" y="1897668"/>
            <a:ext cx="7139070" cy="584775"/>
          </a:xfrm>
          <a:prstGeom prst="rect">
            <a:avLst/>
          </a:prstGeom>
          <a:solidFill>
            <a:srgbClr val="FFC000"/>
          </a:solidFill>
          <a:effectLst>
            <a:softEdge rad="63500"/>
          </a:effectLst>
        </p:spPr>
        <p:txBody>
          <a:bodyPr wrap="none">
            <a:spAutoFit/>
          </a:bodyPr>
          <a:lstStyle/>
          <a:p>
            <a:pPr algn="ctr"/>
            <a:r>
              <a:rPr lang="en-US" sz="3200" b="1" dirty="0"/>
              <a:t>Presentation to Everest Summiteers - Jan</a:t>
            </a:r>
          </a:p>
        </p:txBody>
      </p:sp>
      <p:grpSp>
        <p:nvGrpSpPr>
          <p:cNvPr id="4" name="Group 3"/>
          <p:cNvGrpSpPr/>
          <p:nvPr/>
        </p:nvGrpSpPr>
        <p:grpSpPr>
          <a:xfrm>
            <a:off x="629632" y="20984"/>
            <a:ext cx="7884736" cy="1823901"/>
            <a:chOff x="395553" y="20984"/>
            <a:chExt cx="7884736" cy="1823901"/>
          </a:xfrm>
        </p:grpSpPr>
        <p:pic>
          <p:nvPicPr>
            <p:cNvPr id="13"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AutoShape 5">
              <a:hlinkClick r:id="rId3"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Photoshoots, Newspapers &amp; Film</a:t>
              </a:r>
              <a:endParaRPr kumimoji="0" lang="en-US" sz="3600" b="1" i="0" u="none" strike="noStrike" cap="small" normalizeH="0" dirty="0" smtClean="0">
                <a:ln>
                  <a:noFill/>
                </a:ln>
                <a:solidFill>
                  <a:schemeClr val="bg1"/>
                </a:solidFill>
                <a:effectLst/>
              </a:endParaRPr>
            </a:p>
          </p:txBody>
        </p:sp>
      </p:grpSp>
      <p:pic>
        <p:nvPicPr>
          <p:cNvPr id="7177" name="Picture 9" descr="Frank Salt Award Presentation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4725144"/>
            <a:ext cx="2551003" cy="1912764"/>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176" name="Picture 8" descr="Frank Salt Award Presentation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802" y="2482443"/>
            <a:ext cx="3174470" cy="2117034"/>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5896" y="2482443"/>
            <a:ext cx="4152159" cy="2688692"/>
          </a:xfrm>
          <a:prstGeom prst="rect">
            <a:avLst/>
          </a:prstGeom>
        </p:spPr>
      </p:pic>
      <p:pic>
        <p:nvPicPr>
          <p:cNvPr id="7178" name="Picture 10" descr="robert sum 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1975" y="3100979"/>
            <a:ext cx="2574051" cy="3437205"/>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0745830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629632" y="20984"/>
            <a:ext cx="7884736" cy="1823901"/>
            <a:chOff x="395553" y="20984"/>
            <a:chExt cx="7884736" cy="1823901"/>
          </a:xfrm>
        </p:grpSpPr>
        <p:pic>
          <p:nvPicPr>
            <p:cNvPr id="13"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AutoShape 5">
              <a:hlinkClick r:id="rId3"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Photoshoots, Newspapers &amp; Film</a:t>
              </a:r>
              <a:endParaRPr kumimoji="0" lang="en-US" sz="3600" b="1" i="0" u="none" strike="noStrike" cap="small" normalizeH="0" dirty="0" smtClean="0">
                <a:ln>
                  <a:noFill/>
                </a:ln>
                <a:solidFill>
                  <a:schemeClr val="bg1"/>
                </a:solidFill>
                <a:effectLst/>
              </a:endParaRPr>
            </a:p>
          </p:txBody>
        </p:sp>
      </p:grpSp>
      <p:sp>
        <p:nvSpPr>
          <p:cNvPr id="10" name="Rectangle 9"/>
          <p:cNvSpPr/>
          <p:nvPr/>
        </p:nvSpPr>
        <p:spPr>
          <a:xfrm>
            <a:off x="215516" y="1988840"/>
            <a:ext cx="8712968" cy="553998"/>
          </a:xfrm>
          <a:prstGeom prst="rect">
            <a:avLst/>
          </a:prstGeom>
          <a:solidFill>
            <a:srgbClr val="FFC000"/>
          </a:solidFill>
          <a:effectLst>
            <a:softEdge rad="63500"/>
          </a:effectLst>
        </p:spPr>
        <p:txBody>
          <a:bodyPr wrap="square">
            <a:spAutoFit/>
          </a:bodyPr>
          <a:lstStyle/>
          <a:p>
            <a:pPr algn="ctr"/>
            <a:r>
              <a:rPr lang="en-US" sz="3000" b="1" dirty="0"/>
              <a:t>Times article re Bolting work (print, online, film) - Feb</a:t>
            </a:r>
          </a:p>
        </p:txBody>
      </p:sp>
      <p:pic>
        <p:nvPicPr>
          <p:cNvPr id="8194" name="Picture 2" descr="Times arti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050146"/>
            <a:ext cx="3935412" cy="2952750"/>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195" name="Picture 3" descr="Press - Times F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2646691"/>
            <a:ext cx="2952327" cy="3759661"/>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34597073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03748" y="13878"/>
            <a:ext cx="4536504" cy="6830244"/>
          </a:xfrm>
        </p:spPr>
      </p:pic>
      <p:pic>
        <p:nvPicPr>
          <p:cNvPr id="4098"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505383" cy="523220"/>
          </a:xfrm>
          <a:prstGeom prst="rect">
            <a:avLst/>
          </a:prstGeom>
          <a:solidFill>
            <a:srgbClr val="FFC000"/>
          </a:solidFill>
          <a:effectLst>
            <a:softEdge rad="63500"/>
          </a:effectLst>
        </p:spPr>
        <p:txBody>
          <a:bodyPr wrap="none">
            <a:spAutoFit/>
          </a:bodyPr>
          <a:lstStyle/>
          <a:p>
            <a:pPr algn="ctr"/>
            <a:r>
              <a:rPr lang="en-GB" sz="2800" b="1" dirty="0"/>
              <a:t>Xaqqa Valley Clean-up</a:t>
            </a:r>
          </a:p>
        </p:txBody>
      </p:sp>
    </p:spTree>
    <p:extLst>
      <p:ext uri="{BB962C8B-B14F-4D97-AF65-F5344CB8AC3E}">
        <p14:creationId xmlns:p14="http://schemas.microsoft.com/office/powerpoint/2010/main" val="4068417046"/>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21" name="Picture 5" descr="DSCF803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770" t="19865" r="23567" b="872"/>
          <a:stretch/>
        </p:blipFill>
        <p:spPr bwMode="auto">
          <a:xfrm>
            <a:off x="683568" y="1209675"/>
            <a:ext cx="1565275" cy="5391699"/>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220" name="Picture 4" descr="DSCF8053"/>
          <p:cNvPicPr>
            <a:picLocks noChangeAspect="1" noChangeArrowheads="1"/>
          </p:cNvPicPr>
          <p:nvPr/>
        </p:nvPicPr>
        <p:blipFill>
          <a:blip r:embed="rId3" cstate="print">
            <a:extLst>
              <a:ext uri="{28A0092B-C50C-407E-A947-70E740481C1C}">
                <a14:useLocalDpi xmlns:a14="http://schemas.microsoft.com/office/drawing/2010/main" val="0"/>
              </a:ext>
            </a:extLst>
          </a:blip>
          <a:srcRect l="12379" t="13585" r="21912"/>
          <a:stretch>
            <a:fillRect/>
          </a:stretch>
        </p:blipFill>
        <p:spPr bwMode="auto">
          <a:xfrm>
            <a:off x="6012160" y="3865265"/>
            <a:ext cx="2770187" cy="2732087"/>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4" name="Group 3"/>
          <p:cNvGrpSpPr/>
          <p:nvPr/>
        </p:nvGrpSpPr>
        <p:grpSpPr>
          <a:xfrm>
            <a:off x="629632" y="20984"/>
            <a:ext cx="7884736" cy="1823901"/>
            <a:chOff x="395553" y="20984"/>
            <a:chExt cx="7884736" cy="1823901"/>
          </a:xfrm>
        </p:grpSpPr>
        <p:pic>
          <p:nvPicPr>
            <p:cNvPr id="13" name="Picture 4" descr="MRCC"/>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AutoShape 5">
              <a:hlinkClick r:id="rId5"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Photoshoots, Newspapers &amp; Film</a:t>
              </a:r>
              <a:endParaRPr kumimoji="0" lang="en-US" sz="3600" b="1" i="0" u="none" strike="noStrike" cap="small" normalizeH="0" dirty="0" smtClean="0">
                <a:ln>
                  <a:noFill/>
                </a:ln>
                <a:solidFill>
                  <a:schemeClr val="bg1"/>
                </a:solidFill>
                <a:effectLst/>
              </a:endParaRPr>
            </a:p>
          </p:txBody>
        </p:sp>
      </p:grpSp>
      <p:pic>
        <p:nvPicPr>
          <p:cNvPr id="9219" name="Picture 3" descr="DSCF80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2852936"/>
            <a:ext cx="3214341" cy="2411017"/>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Rectangle 8"/>
          <p:cNvSpPr/>
          <p:nvPr/>
        </p:nvSpPr>
        <p:spPr>
          <a:xfrm>
            <a:off x="1532771" y="2132856"/>
            <a:ext cx="6078459" cy="584775"/>
          </a:xfrm>
          <a:prstGeom prst="rect">
            <a:avLst/>
          </a:prstGeom>
          <a:solidFill>
            <a:srgbClr val="FFC000"/>
          </a:solidFill>
          <a:effectLst>
            <a:softEdge rad="63500"/>
          </a:effectLst>
        </p:spPr>
        <p:txBody>
          <a:bodyPr wrap="none">
            <a:spAutoFit/>
          </a:bodyPr>
          <a:lstStyle/>
          <a:p>
            <a:pPr algn="ctr"/>
            <a:r>
              <a:rPr lang="en-GB" sz="3200" b="1" dirty="0"/>
              <a:t>David </a:t>
            </a:r>
            <a:r>
              <a:rPr lang="en-GB" sz="3200" b="1" dirty="0" err="1"/>
              <a:t>Simmonite</a:t>
            </a:r>
            <a:r>
              <a:rPr lang="en-GB" sz="3200" b="1" dirty="0"/>
              <a:t> </a:t>
            </a:r>
            <a:r>
              <a:rPr lang="en-GB" sz="3200" b="1" dirty="0" err="1"/>
              <a:t>photoshoot</a:t>
            </a:r>
            <a:r>
              <a:rPr lang="en-GB" sz="3200" b="1" dirty="0"/>
              <a:t> - Oct</a:t>
            </a:r>
          </a:p>
        </p:txBody>
      </p:sp>
      <p:pic>
        <p:nvPicPr>
          <p:cNvPr id="9218" name="Picture 2" descr="DSCF80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5776" y="3880433"/>
            <a:ext cx="2041479" cy="2720941"/>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2351539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629632" y="20984"/>
            <a:ext cx="7884736" cy="1823901"/>
            <a:chOff x="395553" y="20984"/>
            <a:chExt cx="7884736" cy="1823901"/>
          </a:xfrm>
        </p:grpSpPr>
        <p:pic>
          <p:nvPicPr>
            <p:cNvPr id="13"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AutoShape 5">
              <a:hlinkClick r:id="rId3"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Photoshoots, Newspapers &amp; Film</a:t>
              </a:r>
              <a:endParaRPr kumimoji="0" lang="en-US" sz="3600" b="1" i="0" u="none" strike="noStrike" cap="small" normalizeH="0" dirty="0" smtClean="0">
                <a:ln>
                  <a:noFill/>
                </a:ln>
                <a:solidFill>
                  <a:schemeClr val="bg1"/>
                </a:solidFill>
                <a:effectLst/>
              </a:endParaRPr>
            </a:p>
          </p:txBody>
        </p:sp>
      </p:grpSp>
      <p:sp>
        <p:nvSpPr>
          <p:cNvPr id="11" name="Rectangle 10"/>
          <p:cNvSpPr/>
          <p:nvPr/>
        </p:nvSpPr>
        <p:spPr>
          <a:xfrm>
            <a:off x="1073927" y="2060848"/>
            <a:ext cx="6996147" cy="584775"/>
          </a:xfrm>
          <a:prstGeom prst="rect">
            <a:avLst/>
          </a:prstGeom>
          <a:solidFill>
            <a:srgbClr val="FFC000"/>
          </a:solidFill>
          <a:effectLst>
            <a:softEdge rad="63500"/>
          </a:effectLst>
        </p:spPr>
        <p:txBody>
          <a:bodyPr wrap="none">
            <a:spAutoFit/>
          </a:bodyPr>
          <a:lstStyle/>
          <a:p>
            <a:pPr algn="ctr"/>
            <a:r>
              <a:rPr lang="en-US" sz="3200" b="1" dirty="0" err="1"/>
              <a:t>Photoshoot</a:t>
            </a:r>
            <a:r>
              <a:rPr lang="en-US" sz="3200" b="1" dirty="0"/>
              <a:t> with </a:t>
            </a:r>
            <a:r>
              <a:rPr lang="en-US" sz="3200" b="1" dirty="0" err="1"/>
              <a:t>Pareti</a:t>
            </a:r>
            <a:r>
              <a:rPr lang="en-US" sz="3200" b="1" dirty="0"/>
              <a:t> journalists - Nov</a:t>
            </a:r>
          </a:p>
        </p:txBody>
      </p:sp>
      <p:pic>
        <p:nvPicPr>
          <p:cNvPr id="10242" name="Picture 2" descr="Screen shot 2011-11-20 at 0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909"/>
          <a:stretch/>
        </p:blipFill>
        <p:spPr bwMode="auto">
          <a:xfrm>
            <a:off x="499269" y="3410736"/>
            <a:ext cx="2745694" cy="2304256"/>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43" name="Picture 3" descr="Screen shot 2011-11-20 at 0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4472"/>
          <a:stretch/>
        </p:blipFill>
        <p:spPr bwMode="auto">
          <a:xfrm>
            <a:off x="5724128" y="3410736"/>
            <a:ext cx="2973719" cy="2172812"/>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44" name="Picture 4" descr="Screen shot 2011-11-20 at 06"/>
          <p:cNvPicPr>
            <a:picLocks noChangeAspect="1" noChangeArrowheads="1"/>
          </p:cNvPicPr>
          <p:nvPr/>
        </p:nvPicPr>
        <p:blipFill rotWithShape="1">
          <a:blip r:embed="rId6">
            <a:extLst>
              <a:ext uri="{28A0092B-C50C-407E-A947-70E740481C1C}">
                <a14:useLocalDpi xmlns:a14="http://schemas.microsoft.com/office/drawing/2010/main" val="0"/>
              </a:ext>
            </a:extLst>
          </a:blip>
          <a:srcRect l="31434" r="23472"/>
          <a:stretch/>
        </p:blipFill>
        <p:spPr bwMode="auto">
          <a:xfrm>
            <a:off x="3104355" y="2816407"/>
            <a:ext cx="2935290" cy="3492913"/>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9842400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629632" y="20984"/>
            <a:ext cx="7884736" cy="1823901"/>
            <a:chOff x="395553" y="20984"/>
            <a:chExt cx="7884736" cy="1823901"/>
          </a:xfrm>
        </p:grpSpPr>
        <p:pic>
          <p:nvPicPr>
            <p:cNvPr id="13"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AutoShape 5">
              <a:hlinkClick r:id="rId3"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Photoshoots, Newspapers &amp; Film</a:t>
              </a:r>
              <a:endParaRPr kumimoji="0" lang="en-US" sz="3600" b="1" i="0" u="none" strike="noStrike" cap="small" normalizeH="0" dirty="0" smtClean="0">
                <a:ln>
                  <a:noFill/>
                </a:ln>
                <a:solidFill>
                  <a:schemeClr val="bg1"/>
                </a:solidFill>
                <a:effectLst/>
              </a:endParaRPr>
            </a:p>
          </p:txBody>
        </p:sp>
      </p:grpSp>
      <p:sp>
        <p:nvSpPr>
          <p:cNvPr id="10" name="Rectangle 9"/>
          <p:cNvSpPr/>
          <p:nvPr/>
        </p:nvSpPr>
        <p:spPr>
          <a:xfrm>
            <a:off x="331993" y="1988840"/>
            <a:ext cx="8480014" cy="584775"/>
          </a:xfrm>
          <a:prstGeom prst="rect">
            <a:avLst/>
          </a:prstGeom>
          <a:solidFill>
            <a:srgbClr val="FFC000"/>
          </a:solidFill>
          <a:effectLst>
            <a:softEdge rad="63500"/>
          </a:effectLst>
        </p:spPr>
        <p:txBody>
          <a:bodyPr wrap="none">
            <a:spAutoFit/>
          </a:bodyPr>
          <a:lstStyle/>
          <a:p>
            <a:pPr algn="ctr"/>
            <a:r>
              <a:rPr lang="en-US" sz="3200" b="1" dirty="0"/>
              <a:t>Filming of MTA video with Bryan </a:t>
            </a:r>
            <a:r>
              <a:rPr lang="en-US" sz="3200" b="1" dirty="0" smtClean="0"/>
              <a:t>Azzopardi</a:t>
            </a:r>
            <a:r>
              <a:rPr lang="mt-MT" sz="3200" b="1" dirty="0" smtClean="0"/>
              <a:t> - Nov</a:t>
            </a:r>
            <a:endParaRPr lang="en-US" sz="3200" b="1" dirty="0"/>
          </a:p>
        </p:txBody>
      </p:sp>
      <p:pic>
        <p:nvPicPr>
          <p:cNvPr id="11266" name="Picture 2" descr="Screen shot 2011-11-20 at 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22" y="4293096"/>
            <a:ext cx="3763686" cy="2103834"/>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267" name="Picture 3" descr="Screen shot 2011-11-20 at 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125615"/>
            <a:ext cx="3943259" cy="2219398"/>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268" name="Picture 4" descr="Screen shot 2011-11-20 at 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2802253"/>
            <a:ext cx="2397856" cy="1339323"/>
          </a:xfrm>
          <a:prstGeom prst="rect">
            <a:avLst/>
          </a:prstGeom>
          <a:noFill/>
          <a:ln w="28575" algn="in">
            <a:solidFill>
              <a:srgbClr val="FFC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9526385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629632" y="20984"/>
            <a:ext cx="7884736" cy="1823901"/>
            <a:chOff x="395553" y="20984"/>
            <a:chExt cx="7884736" cy="1823901"/>
          </a:xfrm>
        </p:grpSpPr>
        <p:pic>
          <p:nvPicPr>
            <p:cNvPr id="13"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AutoShape 5">
              <a:hlinkClick r:id="rId3"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Photoshoots, Newspapers &amp; Film</a:t>
              </a:r>
              <a:endParaRPr kumimoji="0" lang="en-US" sz="3600" b="1" i="0" u="none" strike="noStrike" cap="small" normalizeH="0" dirty="0" smtClean="0">
                <a:ln>
                  <a:noFill/>
                </a:ln>
                <a:solidFill>
                  <a:schemeClr val="bg1"/>
                </a:solidFill>
                <a:effectLst/>
              </a:endParaRPr>
            </a:p>
          </p:txBody>
        </p:sp>
      </p:grpSp>
      <p:sp>
        <p:nvSpPr>
          <p:cNvPr id="11" name="Rectangle 10"/>
          <p:cNvSpPr/>
          <p:nvPr/>
        </p:nvSpPr>
        <p:spPr>
          <a:xfrm>
            <a:off x="447313" y="1988840"/>
            <a:ext cx="8249374" cy="584775"/>
          </a:xfrm>
          <a:prstGeom prst="rect">
            <a:avLst/>
          </a:prstGeom>
          <a:solidFill>
            <a:srgbClr val="FFC000"/>
          </a:solidFill>
          <a:effectLst>
            <a:softEdge rad="63500"/>
          </a:effectLst>
        </p:spPr>
        <p:txBody>
          <a:bodyPr wrap="none">
            <a:spAutoFit/>
          </a:bodyPr>
          <a:lstStyle/>
          <a:p>
            <a:pPr algn="ctr"/>
            <a:r>
              <a:rPr lang="en-US" sz="3200" b="1" dirty="0"/>
              <a:t>Media coverage of Victoria Lines </a:t>
            </a:r>
            <a:r>
              <a:rPr lang="en-US" sz="3200" b="1" dirty="0" smtClean="0"/>
              <a:t>initiative</a:t>
            </a:r>
            <a:r>
              <a:rPr lang="mt-MT" sz="3200" b="1" dirty="0" smtClean="0"/>
              <a:t> - Dec</a:t>
            </a:r>
            <a:endParaRPr lang="en-US" sz="3200" b="1" dirty="0"/>
          </a:p>
        </p:txBody>
      </p:sp>
      <p:grpSp>
        <p:nvGrpSpPr>
          <p:cNvPr id="2" name="Group 2"/>
          <p:cNvGrpSpPr>
            <a:grpSpLocks/>
          </p:cNvGrpSpPr>
          <p:nvPr/>
        </p:nvGrpSpPr>
        <p:grpSpPr bwMode="auto">
          <a:xfrm>
            <a:off x="1692275" y="2667947"/>
            <a:ext cx="5759450" cy="3770312"/>
            <a:chOff x="105006350" y="107045357"/>
            <a:chExt cx="5759755" cy="3770345"/>
          </a:xfrm>
        </p:grpSpPr>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47692" y="107412692"/>
              <a:ext cx="4157456" cy="1599429"/>
            </a:xfrm>
            <a:prstGeom prst="rect">
              <a:avLst/>
            </a:prstGeom>
            <a:noFill/>
            <a:ln w="28575" algn="in">
              <a:solidFill>
                <a:srgbClr val="FFC000"/>
              </a:solidFill>
              <a:miter lim="800000"/>
              <a:headEnd/>
              <a:tailEnd/>
            </a:ln>
            <a:effectLst>
              <a:outerShdw dist="99190" dir="3011666" algn="ctr" rotWithShape="0">
                <a:srgbClr val="0F243E">
                  <a:alpha val="50000"/>
                </a:srgbClr>
              </a:outerShdw>
            </a:effectLst>
            <a:extLst>
              <a:ext uri="{909E8E84-426E-40DD-AFC4-6F175D3DCCD1}">
                <a14:hiddenFill xmlns:a14="http://schemas.microsoft.com/office/drawing/2010/main">
                  <a:solidFill>
                    <a:srgbClr val="FFFFFF"/>
                  </a:solidFill>
                </a14:hiddenFill>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87874" y="107045357"/>
              <a:ext cx="2278231" cy="3663235"/>
            </a:xfrm>
            <a:prstGeom prst="rect">
              <a:avLst/>
            </a:prstGeom>
            <a:noFill/>
            <a:ln w="28575" algn="in">
              <a:solidFill>
                <a:srgbClr val="FFC000"/>
              </a:solidFill>
              <a:miter lim="800000"/>
              <a:headEnd/>
              <a:tailEnd/>
            </a:ln>
            <a:effectLst>
              <a:outerShdw dist="99190" dir="3011666" algn="ctr" rotWithShape="0">
                <a:srgbClr val="0F243E">
                  <a:alpha val="50000"/>
                </a:srgbClr>
              </a:outerShdw>
            </a:effectLst>
            <a:extLst>
              <a:ext uri="{909E8E84-426E-40DD-AFC4-6F175D3DCCD1}">
                <a14:hiddenFill xmlns:a14="http://schemas.microsoft.com/office/drawing/2010/main">
                  <a:solidFill>
                    <a:srgbClr val="FFFFFF"/>
                  </a:solidFill>
                </a14:hiddenFill>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06350" y="108602164"/>
              <a:ext cx="2916720" cy="2213538"/>
            </a:xfrm>
            <a:prstGeom prst="rect">
              <a:avLst/>
            </a:prstGeom>
            <a:noFill/>
            <a:ln w="28575" algn="in">
              <a:solidFill>
                <a:srgbClr val="FFC000"/>
              </a:solidFill>
              <a:miter lim="800000"/>
              <a:headEnd/>
              <a:tailEnd/>
            </a:ln>
            <a:effectLst>
              <a:outerShdw dist="99190" dir="3011666" algn="ctr" rotWithShape="0">
                <a:srgbClr val="0F243E">
                  <a:alpha val="50000"/>
                </a:srgbClr>
              </a:outerShdw>
            </a:effectLst>
            <a:extLst>
              <a:ext uri="{909E8E84-426E-40DD-AFC4-6F175D3DCCD1}">
                <a14:hiddenFill xmlns:a14="http://schemas.microsoft.com/office/drawing/2010/main">
                  <a:solidFill>
                    <a:srgbClr val="FFFFFF"/>
                  </a:solidFill>
                </a14:hiddenFill>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706522" y="108504435"/>
              <a:ext cx="2494223" cy="1847020"/>
            </a:xfrm>
            <a:prstGeom prst="rect">
              <a:avLst/>
            </a:prstGeom>
            <a:noFill/>
            <a:ln w="28575" algn="in">
              <a:solidFill>
                <a:srgbClr val="FFC000"/>
              </a:solidFill>
              <a:miter lim="800000"/>
              <a:headEnd/>
              <a:tailEnd/>
            </a:ln>
            <a:effectLst>
              <a:outerShdw dist="99190" dir="3011666" algn="ctr" rotWithShape="0">
                <a:srgbClr val="0F243E">
                  <a:alpha val="50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39847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629632" y="20984"/>
            <a:ext cx="7884736" cy="1823901"/>
            <a:chOff x="395553" y="20984"/>
            <a:chExt cx="7884736" cy="1823901"/>
          </a:xfrm>
        </p:grpSpPr>
        <p:pic>
          <p:nvPicPr>
            <p:cNvPr id="13"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5" name="AutoShape 5">
              <a:hlinkClick r:id="rId3" action="ppaction://hlinksldjump"/>
            </p:cNvPr>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Photoshoots, Newspapers &amp; Film</a:t>
              </a:r>
              <a:endParaRPr kumimoji="0" lang="en-US" sz="3600" b="1" i="0" u="none" strike="noStrike" cap="small" normalizeH="0" dirty="0" smtClean="0">
                <a:ln>
                  <a:noFill/>
                </a:ln>
                <a:solidFill>
                  <a:schemeClr val="bg1"/>
                </a:solidFill>
                <a:effectLst/>
              </a:endParaRPr>
            </a:p>
          </p:txBody>
        </p:sp>
      </p:grpSp>
      <p:sp>
        <p:nvSpPr>
          <p:cNvPr id="12" name="Rectangle 11"/>
          <p:cNvSpPr/>
          <p:nvPr/>
        </p:nvSpPr>
        <p:spPr>
          <a:xfrm>
            <a:off x="179512" y="1961057"/>
            <a:ext cx="8784976" cy="553998"/>
          </a:xfrm>
          <a:prstGeom prst="rect">
            <a:avLst/>
          </a:prstGeom>
          <a:solidFill>
            <a:srgbClr val="FFC000"/>
          </a:solidFill>
          <a:effectLst>
            <a:softEdge rad="63500"/>
          </a:effectLst>
        </p:spPr>
        <p:txBody>
          <a:bodyPr wrap="square">
            <a:spAutoFit/>
          </a:bodyPr>
          <a:lstStyle/>
          <a:p>
            <a:pPr algn="ctr"/>
            <a:r>
              <a:rPr lang="mt-MT" sz="3000" b="1" dirty="0"/>
              <a:t>A</a:t>
            </a:r>
            <a:r>
              <a:rPr lang="en-US" sz="3000" b="1" dirty="0" err="1" smtClean="0"/>
              <a:t>rticles</a:t>
            </a:r>
            <a:r>
              <a:rPr lang="en-US" sz="3000" b="1" dirty="0" smtClean="0"/>
              <a:t> </a:t>
            </a:r>
            <a:r>
              <a:rPr lang="en-US" sz="3000" b="1" dirty="0"/>
              <a:t>for </a:t>
            </a:r>
            <a:r>
              <a:rPr lang="mt-MT" sz="3000" b="1" dirty="0" smtClean="0"/>
              <a:t>local, UK </a:t>
            </a:r>
            <a:r>
              <a:rPr lang="en-US" sz="3000" b="1" dirty="0" smtClean="0"/>
              <a:t>&amp; </a:t>
            </a:r>
            <a:r>
              <a:rPr lang="en-US" sz="3000" b="1" dirty="0"/>
              <a:t>European climbing magazines</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l="13840" t="59824" r="42036" b="14377"/>
          <a:stretch>
            <a:fillRect/>
          </a:stretch>
        </p:blipFill>
        <p:spPr bwMode="auto">
          <a:xfrm>
            <a:off x="683568" y="4047145"/>
            <a:ext cx="4244975" cy="1550987"/>
          </a:xfrm>
          <a:prstGeom prst="rect">
            <a:avLst/>
          </a:prstGeom>
          <a:ln w="28575" algn="in">
            <a:solidFill>
              <a:srgbClr val="FBB03B"/>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64088" y="2746318"/>
            <a:ext cx="3013955" cy="369332"/>
          </a:xfrm>
          <a:prstGeom prst="rect">
            <a:avLst/>
          </a:prstGeom>
          <a:noFill/>
        </p:spPr>
        <p:txBody>
          <a:bodyPr wrap="square" rtlCol="0">
            <a:spAutoFit/>
          </a:bodyPr>
          <a:lstStyle/>
          <a:p>
            <a:pPr algn="ctr"/>
            <a:r>
              <a:rPr lang="en-GB" b="1" dirty="0" smtClean="0"/>
              <a:t>The </a:t>
            </a:r>
            <a:r>
              <a:rPr lang="fr-FR" b="1" dirty="0" smtClean="0"/>
              <a:t>Malta </a:t>
            </a:r>
            <a:r>
              <a:rPr lang="fr-FR" b="1" dirty="0" err="1" smtClean="0"/>
              <a:t>Independant</a:t>
            </a:r>
            <a:r>
              <a:rPr lang="fr-FR" b="1" dirty="0" smtClean="0"/>
              <a:t> Daily</a:t>
            </a:r>
            <a:endParaRPr lang="en-GB" b="1" dirty="0"/>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l="27060" t="19666" r="52055" b="12064"/>
          <a:stretch>
            <a:fillRect/>
          </a:stretch>
        </p:blipFill>
        <p:spPr bwMode="auto">
          <a:xfrm>
            <a:off x="6047789" y="3140968"/>
            <a:ext cx="1646555" cy="3363342"/>
          </a:xfrm>
          <a:prstGeom prst="rect">
            <a:avLst/>
          </a:prstGeom>
          <a:ln w="28575" algn="in">
            <a:solidFill>
              <a:srgbClr val="FBB03B"/>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5731" y="3429000"/>
            <a:ext cx="1260648" cy="369332"/>
          </a:xfrm>
          <a:prstGeom prst="rect">
            <a:avLst/>
          </a:prstGeom>
          <a:noFill/>
        </p:spPr>
        <p:txBody>
          <a:bodyPr wrap="square" rtlCol="0">
            <a:spAutoFit/>
          </a:bodyPr>
          <a:lstStyle/>
          <a:p>
            <a:pPr algn="ctr"/>
            <a:r>
              <a:rPr lang="fr-FR" b="1" dirty="0" smtClean="0"/>
              <a:t>L-</a:t>
            </a:r>
            <a:r>
              <a:rPr lang="fr-FR" b="1" dirty="0" err="1" smtClean="0"/>
              <a:t>Orizzont</a:t>
            </a:r>
            <a:endParaRPr lang="en-GB" b="1" dirty="0"/>
          </a:p>
        </p:txBody>
      </p:sp>
    </p:spTree>
    <p:extLst>
      <p:ext uri="{BB962C8B-B14F-4D97-AF65-F5344CB8AC3E}">
        <p14:creationId xmlns:p14="http://schemas.microsoft.com/office/powerpoint/2010/main" val="20125805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6000" contrast="-4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971599" y="4005064"/>
            <a:ext cx="7488832" cy="523220"/>
          </a:xfrm>
          <a:prstGeom prst="rect">
            <a:avLst/>
          </a:prstGeom>
          <a:solidFill>
            <a:srgbClr val="FFC000"/>
          </a:solidFill>
          <a:effectLst>
            <a:softEdge rad="63500"/>
          </a:effectLst>
        </p:spPr>
        <p:txBody>
          <a:bodyPr wrap="square">
            <a:spAutoFit/>
          </a:bodyPr>
          <a:lstStyle/>
          <a:p>
            <a:pPr algn="ctr"/>
            <a:r>
              <a:rPr lang="en-US" sz="2800" b="1" dirty="0"/>
              <a:t>Replaced old Facebook </a:t>
            </a:r>
            <a:r>
              <a:rPr lang="en-US" sz="2800" b="1" dirty="0" err="1"/>
              <a:t>Fanpage</a:t>
            </a:r>
            <a:r>
              <a:rPr lang="en-US" sz="2800" b="1" dirty="0"/>
              <a:t> with Group Page</a:t>
            </a:r>
          </a:p>
        </p:txBody>
      </p:sp>
      <p:grpSp>
        <p:nvGrpSpPr>
          <p:cNvPr id="4" name="Group 3"/>
          <p:cNvGrpSpPr/>
          <p:nvPr/>
        </p:nvGrpSpPr>
        <p:grpSpPr>
          <a:xfrm>
            <a:off x="629632" y="20984"/>
            <a:ext cx="7884736" cy="1823901"/>
            <a:chOff x="395553" y="20984"/>
            <a:chExt cx="7884736" cy="1823901"/>
          </a:xfrm>
        </p:grpSpPr>
        <p:pic>
          <p:nvPicPr>
            <p:cNvPr id="12" name="Picture 4" descr="MRCC"/>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4"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Website &amp; New Facebook</a:t>
              </a:r>
              <a:r>
                <a:rPr kumimoji="0" lang="mt-MT" sz="3600" b="1" i="0" u="none" strike="noStrike" cap="small" normalizeH="0" dirty="0" smtClean="0">
                  <a:ln>
                    <a:noFill/>
                  </a:ln>
                  <a:solidFill>
                    <a:schemeClr val="bg1"/>
                  </a:solidFill>
                  <a:effectLst/>
                </a:rPr>
                <a:t> Group</a:t>
              </a:r>
              <a:endParaRPr kumimoji="0" lang="en-US" sz="3600" b="1" i="0" u="none" strike="noStrike" cap="small" normalizeH="0" baseline="0" dirty="0" smtClean="0">
                <a:ln>
                  <a:noFill/>
                </a:ln>
                <a:solidFill>
                  <a:schemeClr val="bg1"/>
                </a:solidFill>
                <a:effectLst/>
              </a:endParaRPr>
            </a:p>
          </p:txBody>
        </p:sp>
      </p:grpSp>
      <p:sp>
        <p:nvSpPr>
          <p:cNvPr id="7" name="Rectangle 6"/>
          <p:cNvSpPr/>
          <p:nvPr/>
        </p:nvSpPr>
        <p:spPr>
          <a:xfrm>
            <a:off x="2015715" y="2474893"/>
            <a:ext cx="5400600" cy="954107"/>
          </a:xfrm>
          <a:prstGeom prst="rect">
            <a:avLst/>
          </a:prstGeom>
          <a:solidFill>
            <a:srgbClr val="FFC000"/>
          </a:solidFill>
          <a:effectLst>
            <a:softEdge rad="63500"/>
          </a:effectLst>
        </p:spPr>
        <p:txBody>
          <a:bodyPr wrap="square">
            <a:spAutoFit/>
          </a:bodyPr>
          <a:lstStyle/>
          <a:p>
            <a:pPr algn="ctr"/>
            <a:r>
              <a:rPr lang="mt-MT" sz="2800" b="1" dirty="0" smtClean="0"/>
              <a:t>W</a:t>
            </a:r>
            <a:r>
              <a:rPr lang="en-US" sz="2800" b="1" dirty="0" err="1" smtClean="0"/>
              <a:t>ebsite</a:t>
            </a:r>
            <a:r>
              <a:rPr lang="mt-MT" sz="2800" b="1" dirty="0" smtClean="0"/>
              <a:t> updated 70 times</a:t>
            </a:r>
            <a:endParaRPr lang="en-US" sz="2800" b="1" dirty="0" smtClean="0"/>
          </a:p>
          <a:p>
            <a:pPr algn="ctr"/>
            <a:r>
              <a:rPr lang="en-US" sz="2800" b="1" dirty="0" smtClean="0"/>
              <a:t>with </a:t>
            </a:r>
            <a:r>
              <a:rPr lang="en-US" sz="2800" b="1" dirty="0"/>
              <a:t>news of events and activities</a:t>
            </a:r>
          </a:p>
        </p:txBody>
      </p:sp>
    </p:spTree>
    <p:extLst>
      <p:ext uri="{BB962C8B-B14F-4D97-AF65-F5344CB8AC3E}">
        <p14:creationId xmlns:p14="http://schemas.microsoft.com/office/powerpoint/2010/main" val="18453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629632" y="20984"/>
            <a:ext cx="7884736" cy="1823901"/>
            <a:chOff x="395553" y="20984"/>
            <a:chExt cx="7884736" cy="1823901"/>
          </a:xfrm>
        </p:grpSpPr>
        <p:pic>
          <p:nvPicPr>
            <p:cNvPr id="12"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4"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Website &amp; New Facebook</a:t>
              </a:r>
              <a:r>
                <a:rPr kumimoji="0" lang="mt-MT" sz="3600" b="1" i="0" u="none" strike="noStrike" cap="small" normalizeH="0" dirty="0" smtClean="0">
                  <a:ln>
                    <a:noFill/>
                  </a:ln>
                  <a:solidFill>
                    <a:schemeClr val="bg1"/>
                  </a:solidFill>
                  <a:effectLst/>
                </a:rPr>
                <a:t> Group</a:t>
              </a:r>
              <a:endParaRPr kumimoji="0" lang="en-US" sz="3600" b="1" i="0" u="none" strike="noStrike" cap="small" normalizeH="0" baseline="0" dirty="0" smtClean="0">
                <a:ln>
                  <a:noFill/>
                </a:ln>
                <a:solidFill>
                  <a:schemeClr val="bg1"/>
                </a:solidFill>
                <a:effectLst/>
              </a:endParaRPr>
            </a:p>
          </p:txBody>
        </p:sp>
      </p:gr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2049" y="4258157"/>
            <a:ext cx="1008112" cy="2056682"/>
          </a:xfrm>
          <a:prstGeom prst="rect">
            <a:avLst/>
          </a:prstGeom>
          <a:noFill/>
          <a:ln w="28575">
            <a:solidFill>
              <a:srgbClr val="FBB03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8202" y="1940823"/>
            <a:ext cx="1115806" cy="2064242"/>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2039369"/>
            <a:ext cx="2637377" cy="1965695"/>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9766" y="4252588"/>
            <a:ext cx="2824602" cy="2009528"/>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679"/>
          <a:stretch/>
        </p:blipFill>
        <p:spPr bwMode="auto">
          <a:xfrm>
            <a:off x="530427" y="2406134"/>
            <a:ext cx="2529405" cy="3327122"/>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1916832"/>
            <a:ext cx="3096344" cy="461665"/>
          </a:xfrm>
          <a:prstGeom prst="rect">
            <a:avLst/>
          </a:prstGeom>
          <a:noFill/>
        </p:spPr>
        <p:txBody>
          <a:bodyPr wrap="square" rtlCol="0">
            <a:spAutoFit/>
          </a:bodyPr>
          <a:lstStyle/>
          <a:p>
            <a:pPr algn="ctr"/>
            <a:r>
              <a:rPr lang="fr-FR" sz="2400" b="1" dirty="0" smtClean="0"/>
              <a:t>www.climbmalta.com</a:t>
            </a:r>
            <a:endParaRPr lang="en-GB" sz="2400" b="1" dirty="0"/>
          </a:p>
        </p:txBody>
      </p:sp>
    </p:spTree>
    <p:extLst>
      <p:ext uri="{BB962C8B-B14F-4D97-AF65-F5344CB8AC3E}">
        <p14:creationId xmlns:p14="http://schemas.microsoft.com/office/powerpoint/2010/main" val="5545673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629632" y="20984"/>
            <a:ext cx="7884736" cy="1823901"/>
            <a:chOff x="395553" y="20984"/>
            <a:chExt cx="7884736" cy="1823901"/>
          </a:xfrm>
        </p:grpSpPr>
        <p:pic>
          <p:nvPicPr>
            <p:cNvPr id="12"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4"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baseline="0" dirty="0" smtClean="0">
                  <a:ln>
                    <a:noFill/>
                  </a:ln>
                  <a:solidFill>
                    <a:schemeClr val="bg1"/>
                  </a:solidFill>
                  <a:effectLst/>
                </a:rPr>
                <a:t>Website &amp; New Facebook</a:t>
              </a:r>
              <a:r>
                <a:rPr kumimoji="0" lang="mt-MT" sz="3600" b="1" i="0" u="none" strike="noStrike" cap="small" normalizeH="0" dirty="0" smtClean="0">
                  <a:ln>
                    <a:noFill/>
                  </a:ln>
                  <a:solidFill>
                    <a:schemeClr val="bg1"/>
                  </a:solidFill>
                  <a:effectLst/>
                </a:rPr>
                <a:t> Group</a:t>
              </a:r>
              <a:endParaRPr kumimoji="0" lang="en-US" sz="3600" b="1" i="0" u="none" strike="noStrike" cap="small" normalizeH="0" baseline="0" dirty="0" smtClean="0">
                <a:ln>
                  <a:noFill/>
                </a:ln>
                <a:solidFill>
                  <a:schemeClr val="bg1"/>
                </a:solidFill>
                <a:effectLst/>
              </a:endParaRPr>
            </a:p>
          </p:txBody>
        </p:sp>
      </p:gr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844824"/>
            <a:ext cx="5437243" cy="1278077"/>
          </a:xfrm>
          <a:prstGeom prst="rect">
            <a:avLst/>
          </a:prstGeom>
          <a:ln w="28575">
            <a:solidFill>
              <a:srgbClr val="FFC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876" b="16568"/>
          <a:stretch/>
        </p:blipFill>
        <p:spPr bwMode="auto">
          <a:xfrm>
            <a:off x="629632" y="2324862"/>
            <a:ext cx="4086384" cy="4197895"/>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2615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6000" contrast="-4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906872" y="2834933"/>
            <a:ext cx="7468367" cy="954107"/>
          </a:xfrm>
          <a:prstGeom prst="rect">
            <a:avLst/>
          </a:prstGeom>
          <a:solidFill>
            <a:srgbClr val="FFC000"/>
          </a:solidFill>
          <a:effectLst>
            <a:softEdge rad="63500"/>
          </a:effectLst>
        </p:spPr>
        <p:txBody>
          <a:bodyPr wrap="square">
            <a:spAutoFit/>
          </a:bodyPr>
          <a:lstStyle/>
          <a:p>
            <a:pPr algn="ctr"/>
            <a:r>
              <a:rPr lang="en-US" sz="2800" b="1" dirty="0"/>
              <a:t>New Environmental Projects &amp; bolting initiatives for 2012 </a:t>
            </a:r>
            <a:r>
              <a:rPr lang="mt-MT" sz="2800" b="1" dirty="0" smtClean="0"/>
              <a:t>being finalised</a:t>
            </a:r>
            <a:endParaRPr lang="en-US" sz="2800" b="1" dirty="0"/>
          </a:p>
        </p:txBody>
      </p:sp>
      <p:sp>
        <p:nvSpPr>
          <p:cNvPr id="3" name="Rectangle 2"/>
          <p:cNvSpPr/>
          <p:nvPr/>
        </p:nvSpPr>
        <p:spPr>
          <a:xfrm>
            <a:off x="1262591" y="4129916"/>
            <a:ext cx="6693785" cy="954107"/>
          </a:xfrm>
          <a:prstGeom prst="rect">
            <a:avLst/>
          </a:prstGeom>
          <a:solidFill>
            <a:srgbClr val="FFC000"/>
          </a:solidFill>
          <a:effectLst>
            <a:softEdge rad="63500"/>
          </a:effectLst>
        </p:spPr>
        <p:txBody>
          <a:bodyPr wrap="square">
            <a:spAutoFit/>
          </a:bodyPr>
          <a:lstStyle/>
          <a:p>
            <a:pPr algn="ctr"/>
            <a:r>
              <a:rPr lang="en-US" sz="2800" b="1" dirty="0" smtClean="0"/>
              <a:t>Cooperative initiatives between MRCC and various government bodies and NGOs</a:t>
            </a:r>
            <a:endParaRPr lang="en-US" sz="2800" b="1" dirty="0"/>
          </a:p>
        </p:txBody>
      </p:sp>
      <p:grpSp>
        <p:nvGrpSpPr>
          <p:cNvPr id="4" name="Group 3"/>
          <p:cNvGrpSpPr/>
          <p:nvPr/>
        </p:nvGrpSpPr>
        <p:grpSpPr>
          <a:xfrm>
            <a:off x="503557" y="20984"/>
            <a:ext cx="8136887" cy="1823901"/>
            <a:chOff x="395553" y="20984"/>
            <a:chExt cx="8136887" cy="1823901"/>
          </a:xfrm>
        </p:grpSpPr>
        <p:pic>
          <p:nvPicPr>
            <p:cNvPr id="12" name="Picture 4" descr="MRCC"/>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4" name="AutoShape 5"/>
            <p:cNvSpPr>
              <a:spLocks noChangeArrowheads="1"/>
            </p:cNvSpPr>
            <p:nvPr/>
          </p:nvSpPr>
          <p:spPr bwMode="auto">
            <a:xfrm>
              <a:off x="971606" y="1139967"/>
              <a:ext cx="7560834" cy="633600"/>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Relationship Building with Stakeholders</a:t>
              </a:r>
            </a:p>
          </p:txBody>
        </p:sp>
      </p:grpSp>
    </p:spTree>
    <p:extLst>
      <p:ext uri="{BB962C8B-B14F-4D97-AF65-F5344CB8AC3E}">
        <p14:creationId xmlns:p14="http://schemas.microsoft.com/office/powerpoint/2010/main" val="10751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a:gsLst>
              <a:gs pos="0">
                <a:srgbClr val="679EFF"/>
              </a:gs>
              <a:gs pos="100000">
                <a:srgbClr val="679EFF"/>
              </a:gs>
              <a:gs pos="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3474985" y="2628060"/>
            <a:ext cx="4834880" cy="1512168"/>
          </a:xfrm>
        </p:spPr>
        <p:txBody>
          <a:bodyPr>
            <a:noAutofit/>
          </a:bodyPr>
          <a:lstStyle/>
          <a:p>
            <a:pPr marL="137160" indent="0">
              <a:buNone/>
            </a:pPr>
            <a:r>
              <a:rPr lang="en-GB" dirty="0" smtClean="0">
                <a:latin typeface="Freestyle Script" pitchFamily="66" charset="0"/>
              </a:rPr>
              <a:t>    Thank </a:t>
            </a:r>
            <a:r>
              <a:rPr lang="en-GB" dirty="0">
                <a:latin typeface="Freestyle Script" pitchFamily="66" charset="0"/>
              </a:rPr>
              <a:t>you so much for all your upkeep of all the crags throughout Malta! I made very good use of your bolts</a:t>
            </a:r>
            <a:r>
              <a:rPr lang="en-GB" dirty="0" smtClean="0">
                <a:latin typeface="Freestyle Script" pitchFamily="66" charset="0"/>
              </a:rPr>
              <a:t>. </a:t>
            </a:r>
            <a:endParaRPr lang="en-GB" dirty="0">
              <a:latin typeface="Freestyle Script" pitchFamily="66" charset="0"/>
            </a:endParaRPr>
          </a:p>
          <a:p>
            <a:pPr marL="137160" indent="0">
              <a:buNone/>
            </a:pPr>
            <a:endParaRPr lang="en-GB" dirty="0">
              <a:latin typeface="Freestyle Script" pitchFamily="66" charset="0"/>
            </a:endParaRPr>
          </a:p>
          <a:p>
            <a:pPr marL="137160" indent="0">
              <a:buNone/>
            </a:pPr>
            <a:r>
              <a:rPr lang="en-GB" sz="1800" dirty="0" smtClean="0"/>
              <a:t>              </a:t>
            </a:r>
            <a:r>
              <a:rPr lang="mt-MT" sz="1800" dirty="0" smtClean="0"/>
              <a:t>			</a:t>
            </a:r>
            <a:endParaRPr lang="en-US" sz="1800" dirty="0"/>
          </a:p>
        </p:txBody>
      </p:sp>
      <p:sp>
        <p:nvSpPr>
          <p:cNvPr id="6" name="TextBox 5"/>
          <p:cNvSpPr txBox="1"/>
          <p:nvPr/>
        </p:nvSpPr>
        <p:spPr>
          <a:xfrm>
            <a:off x="683568" y="4149080"/>
            <a:ext cx="7560840" cy="1384995"/>
          </a:xfrm>
          <a:prstGeom prst="rect">
            <a:avLst/>
          </a:prstGeom>
          <a:noFill/>
        </p:spPr>
        <p:txBody>
          <a:bodyPr wrap="square" rtlCol="0">
            <a:spAutoFit/>
          </a:bodyPr>
          <a:lstStyle/>
          <a:p>
            <a:pPr marL="137160" indent="0">
              <a:buNone/>
            </a:pPr>
            <a:r>
              <a:rPr lang="en-GB" sz="2800" dirty="0">
                <a:latin typeface="Freestyle Script" pitchFamily="66" charset="0"/>
              </a:rPr>
              <a:t>Thanks for your work on the guide book by the way, it is the best guide book I've ever seen. Great pictures, route descriptions, and all the information was laid out in a very organized manner. It was indispensable during the last trip.</a:t>
            </a:r>
          </a:p>
        </p:txBody>
      </p:sp>
      <p:sp>
        <p:nvSpPr>
          <p:cNvPr id="10" name="TextBox 9"/>
          <p:cNvSpPr txBox="1"/>
          <p:nvPr/>
        </p:nvSpPr>
        <p:spPr>
          <a:xfrm rot="10800000">
            <a:off x="7740352" y="4725144"/>
            <a:ext cx="686792" cy="1015663"/>
          </a:xfrm>
          <a:prstGeom prst="rect">
            <a:avLst/>
          </a:prstGeom>
          <a:noFill/>
        </p:spPr>
        <p:txBody>
          <a:bodyPr wrap="square" rtlCol="0">
            <a:spAutoFit/>
          </a:bodyPr>
          <a:lstStyle/>
          <a:p>
            <a:r>
              <a:rPr lang="en-GB" sz="6000" b="1" dirty="0" smtClean="0">
                <a:solidFill>
                  <a:schemeClr val="accent4">
                    <a:lumMod val="50000"/>
                  </a:schemeClr>
                </a:solidFill>
                <a:latin typeface="Times New Roman"/>
                <a:cs typeface="Times New Roman"/>
              </a:rPr>
              <a:t>“</a:t>
            </a:r>
            <a:endParaRPr lang="en-GB" sz="6000" b="1" dirty="0">
              <a:solidFill>
                <a:schemeClr val="accent4">
                  <a:lumMod val="50000"/>
                </a:schemeClr>
              </a:solidFill>
              <a:latin typeface="Bell MT" pitchFamily="18" charset="0"/>
              <a:cs typeface="Times New Roman" pitchFamily="18" charset="0"/>
            </a:endParaRPr>
          </a:p>
        </p:txBody>
      </p:sp>
      <p:grpSp>
        <p:nvGrpSpPr>
          <p:cNvPr id="4" name="Group 3"/>
          <p:cNvGrpSpPr/>
          <p:nvPr/>
        </p:nvGrpSpPr>
        <p:grpSpPr>
          <a:xfrm>
            <a:off x="629632" y="20984"/>
            <a:ext cx="7884736" cy="1823901"/>
            <a:chOff x="395553" y="20984"/>
            <a:chExt cx="7884736" cy="1823901"/>
          </a:xfrm>
        </p:grpSpPr>
        <p:pic>
          <p:nvPicPr>
            <p:cNvPr id="11"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2"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t-MT" sz="3600" b="1" i="0" u="none" strike="noStrike" cap="small" normalizeH="0" dirty="0" smtClean="0">
                  <a:ln>
                    <a:noFill/>
                  </a:ln>
                  <a:solidFill>
                    <a:schemeClr val="bg1"/>
                  </a:solidFill>
                  <a:effectLst/>
                </a:rPr>
                <a:t>What they are saying about us...</a:t>
              </a:r>
              <a:endParaRPr kumimoji="0" lang="en-US" sz="3600" b="1" i="0" u="none" strike="noStrike" cap="small" normalizeH="0" dirty="0" smtClean="0">
                <a:ln>
                  <a:noFill/>
                </a:ln>
                <a:solidFill>
                  <a:schemeClr val="bg1"/>
                </a:solidFill>
                <a:effectLst/>
              </a:endParaRPr>
            </a:p>
          </p:txBody>
        </p:sp>
      </p:grpSp>
      <p:pic>
        <p:nvPicPr>
          <p:cNvPr id="5" name="Picture 4">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18035"/>
          <a:stretch/>
        </p:blipFill>
        <p:spPr>
          <a:xfrm>
            <a:off x="899592" y="2101231"/>
            <a:ext cx="2520280" cy="2047849"/>
          </a:xfrm>
          <a:prstGeom prst="rect">
            <a:avLst/>
          </a:prstGeom>
          <a:effectLst>
            <a:softEdge rad="127000"/>
          </a:effectLst>
        </p:spPr>
      </p:pic>
      <p:sp>
        <p:nvSpPr>
          <p:cNvPr id="7" name="Rectangle 6"/>
          <p:cNvSpPr/>
          <p:nvPr/>
        </p:nvSpPr>
        <p:spPr>
          <a:xfrm>
            <a:off x="4419264" y="5869330"/>
            <a:ext cx="3910751" cy="369332"/>
          </a:xfrm>
          <a:prstGeom prst="rect">
            <a:avLst/>
          </a:prstGeom>
        </p:spPr>
        <p:txBody>
          <a:bodyPr wrap="none">
            <a:spAutoFit/>
          </a:bodyPr>
          <a:lstStyle/>
          <a:p>
            <a:pPr marL="137160" indent="0">
              <a:buNone/>
            </a:pPr>
            <a:r>
              <a:rPr lang="en-GB" dirty="0"/>
              <a:t>Paul </a:t>
            </a:r>
            <a:r>
              <a:rPr lang="mt-MT" dirty="0"/>
              <a:t>Sammut</a:t>
            </a:r>
            <a:r>
              <a:rPr lang="en-GB" dirty="0"/>
              <a:t>, Facebook 27</a:t>
            </a:r>
            <a:r>
              <a:rPr lang="en-GB" baseline="30000" dirty="0"/>
              <a:t>th</a:t>
            </a:r>
            <a:r>
              <a:rPr lang="en-GB" dirty="0"/>
              <a:t> Dec 2011</a:t>
            </a:r>
            <a:endParaRPr lang="en-US" dirty="0"/>
          </a:p>
        </p:txBody>
      </p:sp>
      <p:sp>
        <p:nvSpPr>
          <p:cNvPr id="13" name="TextBox 12"/>
          <p:cNvSpPr txBox="1"/>
          <p:nvPr/>
        </p:nvSpPr>
        <p:spPr>
          <a:xfrm>
            <a:off x="3563888" y="2348880"/>
            <a:ext cx="686792" cy="1015663"/>
          </a:xfrm>
          <a:prstGeom prst="rect">
            <a:avLst/>
          </a:prstGeom>
          <a:noFill/>
        </p:spPr>
        <p:txBody>
          <a:bodyPr wrap="square" rtlCol="0">
            <a:spAutoFit/>
          </a:bodyPr>
          <a:lstStyle/>
          <a:p>
            <a:r>
              <a:rPr lang="en-GB" sz="6000" b="1" dirty="0" smtClean="0">
                <a:solidFill>
                  <a:schemeClr val="accent4">
                    <a:lumMod val="50000"/>
                  </a:schemeClr>
                </a:solidFill>
                <a:latin typeface="Times New Roman"/>
                <a:cs typeface="Times New Roman"/>
              </a:rPr>
              <a:t>“</a:t>
            </a:r>
            <a:endParaRPr lang="en-GB" sz="6000" b="1" dirty="0">
              <a:solidFill>
                <a:schemeClr val="accent4">
                  <a:lumMod val="50000"/>
                </a:schemeClr>
              </a:solidFill>
              <a:latin typeface="Bell MT" pitchFamily="18" charset="0"/>
              <a:cs typeface="Times New Roman" pitchFamily="18" charset="0"/>
            </a:endParaRPr>
          </a:p>
        </p:txBody>
      </p:sp>
    </p:spTree>
    <p:extLst>
      <p:ext uri="{BB962C8B-B14F-4D97-AF65-F5344CB8AC3E}">
        <p14:creationId xmlns:p14="http://schemas.microsoft.com/office/powerpoint/2010/main" val="33928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371" y="476970"/>
            <a:ext cx="8889259" cy="5904061"/>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505383" cy="523220"/>
          </a:xfrm>
          <a:prstGeom prst="rect">
            <a:avLst/>
          </a:prstGeom>
          <a:solidFill>
            <a:srgbClr val="FFC000"/>
          </a:solidFill>
          <a:effectLst>
            <a:softEdge rad="63500"/>
          </a:effectLst>
        </p:spPr>
        <p:txBody>
          <a:bodyPr wrap="none">
            <a:spAutoFit/>
          </a:bodyPr>
          <a:lstStyle/>
          <a:p>
            <a:pPr algn="ctr"/>
            <a:r>
              <a:rPr lang="en-GB" sz="2800" b="1" dirty="0"/>
              <a:t>Xaqqa Valley Clean-up</a:t>
            </a:r>
          </a:p>
        </p:txBody>
      </p:sp>
    </p:spTree>
    <p:extLst>
      <p:ext uri="{BB962C8B-B14F-4D97-AF65-F5344CB8AC3E}">
        <p14:creationId xmlns:p14="http://schemas.microsoft.com/office/powerpoint/2010/main" val="226777630"/>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5" name="Rectangle 4"/>
          <p:cNvSpPr/>
          <p:nvPr/>
        </p:nvSpPr>
        <p:spPr>
          <a:xfrm>
            <a:off x="0" y="0"/>
            <a:ext cx="9144000" cy="6858000"/>
          </a:xfrm>
          <a:prstGeom prst="rect">
            <a:avLst/>
          </a:prstGeom>
          <a:gradFill>
            <a:gsLst>
              <a:gs pos="0">
                <a:srgbClr val="679EFF"/>
              </a:gs>
              <a:gs pos="100000">
                <a:srgbClr val="679EFF"/>
              </a:gs>
              <a:gs pos="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 y="382352"/>
            <a:ext cx="9149093" cy="6093296"/>
          </a:xfrm>
          <a:prstGeom prst="rect">
            <a:avLst/>
          </a:prstGeom>
        </p:spPr>
      </p:pic>
    </p:spTree>
    <p:extLst>
      <p:ext uri="{BB962C8B-B14F-4D97-AF65-F5344CB8AC3E}">
        <p14:creationId xmlns:p14="http://schemas.microsoft.com/office/powerpoint/2010/main" val="354893727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12" y="0"/>
            <a:ext cx="9180512" cy="6858000"/>
          </a:xfrm>
          <a:prstGeom prst="rect">
            <a:avLst/>
          </a:prstGeom>
          <a:gradFill>
            <a:gsLst>
              <a:gs pos="0">
                <a:srgbClr val="679EFF"/>
              </a:gs>
              <a:gs pos="100000">
                <a:srgbClr val="679EFF"/>
              </a:gs>
              <a:gs pos="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marL="342900" indent="-342900">
              <a:buFont typeface="Wingdings" pitchFamily="2" charset="2"/>
              <a:buChar char="§"/>
            </a:pPr>
            <a:endParaRPr lang="en-GB" sz="2400" b="1" dirty="0" smtClean="0"/>
          </a:p>
          <a:p>
            <a:pPr marL="342900" indent="-342900">
              <a:buFont typeface="Wingdings" pitchFamily="2" charset="2"/>
              <a:buChar char="§"/>
            </a:pPr>
            <a:endParaRPr lang="en-GB" sz="2400" b="1" dirty="0"/>
          </a:p>
          <a:p>
            <a:pPr marL="342900" indent="-342900">
              <a:buFont typeface="Wingdings" pitchFamily="2" charset="2"/>
              <a:buChar char="§"/>
            </a:pPr>
            <a:endParaRPr lang="en-GB" sz="2400" b="1" dirty="0" smtClean="0"/>
          </a:p>
          <a:p>
            <a:pPr marL="342900" indent="-342900">
              <a:buFont typeface="Wingdings" pitchFamily="2" charset="2"/>
              <a:buChar char="§"/>
            </a:pPr>
            <a:endParaRPr lang="en-GB" sz="2400" b="1" dirty="0"/>
          </a:p>
          <a:p>
            <a:pPr marL="342900" indent="-342900">
              <a:buFont typeface="Wingdings" pitchFamily="2" charset="2"/>
              <a:buChar char="§"/>
            </a:pPr>
            <a:r>
              <a:rPr lang="en-GB" sz="2400" b="1" dirty="0" smtClean="0">
                <a:solidFill>
                  <a:schemeClr val="tx1"/>
                </a:solidFill>
              </a:rPr>
              <a:t>Sophia </a:t>
            </a:r>
            <a:r>
              <a:rPr lang="en-GB" sz="2400" b="1" dirty="0" err="1" smtClean="0">
                <a:solidFill>
                  <a:schemeClr val="tx1"/>
                </a:solidFill>
              </a:rPr>
              <a:t>Zozime</a:t>
            </a:r>
            <a:r>
              <a:rPr lang="en-GB" sz="2400" b="1" dirty="0" smtClean="0">
                <a:solidFill>
                  <a:schemeClr val="tx1"/>
                </a:solidFill>
              </a:rPr>
              <a:t> from Alpha School of English for compiling this Presentation</a:t>
            </a:r>
          </a:p>
          <a:p>
            <a:pPr marL="342900" indent="-342900">
              <a:buFont typeface="Wingdings" pitchFamily="2" charset="2"/>
              <a:buChar char="§"/>
            </a:pPr>
            <a:endParaRPr lang="en-GB" sz="2400" b="1" dirty="0" smtClean="0">
              <a:solidFill>
                <a:schemeClr val="tx1"/>
              </a:solidFill>
            </a:endParaRPr>
          </a:p>
          <a:p>
            <a:pPr marL="342900" indent="-342900">
              <a:buFont typeface="Wingdings" pitchFamily="2" charset="2"/>
              <a:buChar char="§"/>
            </a:pPr>
            <a:r>
              <a:rPr lang="en-GB" sz="2400" b="1" dirty="0" smtClean="0">
                <a:solidFill>
                  <a:schemeClr val="tx1"/>
                </a:solidFill>
              </a:rPr>
              <a:t>All the Committee </a:t>
            </a:r>
            <a:r>
              <a:rPr lang="en-GB" sz="2400" b="1" smtClean="0">
                <a:solidFill>
                  <a:schemeClr val="tx1"/>
                </a:solidFill>
              </a:rPr>
              <a:t>and Club </a:t>
            </a:r>
            <a:r>
              <a:rPr lang="en-GB" sz="2400" b="1" dirty="0" smtClean="0">
                <a:solidFill>
                  <a:schemeClr val="tx1"/>
                </a:solidFill>
              </a:rPr>
              <a:t>members who have dedicated their time and efforts towards all these achievements</a:t>
            </a:r>
          </a:p>
          <a:p>
            <a:pPr marL="342900" indent="-342900">
              <a:buFont typeface="Wingdings" pitchFamily="2" charset="2"/>
              <a:buChar char="§"/>
            </a:pPr>
            <a:endParaRPr lang="en-GB" sz="2400" b="1" dirty="0" smtClean="0">
              <a:solidFill>
                <a:schemeClr val="tx1"/>
              </a:solidFill>
            </a:endParaRPr>
          </a:p>
          <a:p>
            <a:pPr marL="342900" indent="-342900">
              <a:buFont typeface="Wingdings" pitchFamily="2" charset="2"/>
              <a:buChar char="§"/>
            </a:pPr>
            <a:r>
              <a:rPr lang="en-GB" sz="2400" b="1" dirty="0" smtClean="0">
                <a:solidFill>
                  <a:schemeClr val="tx1"/>
                </a:solidFill>
              </a:rPr>
              <a:t>To my Paddy for putting up with my climbing addiction</a:t>
            </a:r>
          </a:p>
          <a:p>
            <a:pPr marL="342900" indent="-342900">
              <a:buFont typeface="Wingdings" pitchFamily="2" charset="2"/>
              <a:buChar char="§"/>
            </a:pPr>
            <a:endParaRPr lang="en-GB" sz="2400" b="1" dirty="0" smtClean="0">
              <a:solidFill>
                <a:schemeClr val="tx1"/>
              </a:solidFill>
            </a:endParaRPr>
          </a:p>
          <a:p>
            <a:pPr marL="342900" indent="-342900">
              <a:buFont typeface="Wingdings" pitchFamily="2" charset="2"/>
              <a:buChar char="§"/>
            </a:pPr>
            <a:r>
              <a:rPr lang="en-GB" sz="2400" b="1" dirty="0" smtClean="0">
                <a:solidFill>
                  <a:schemeClr val="tx1"/>
                </a:solidFill>
              </a:rPr>
              <a:t>Everyone who came today to celebrate another year of the MRCC </a:t>
            </a:r>
            <a:endParaRPr lang="en-GB" sz="2400" b="1" dirty="0">
              <a:solidFill>
                <a:schemeClr val="tx1"/>
              </a:solidFill>
            </a:endParaRPr>
          </a:p>
        </p:txBody>
      </p:sp>
      <p:grpSp>
        <p:nvGrpSpPr>
          <p:cNvPr id="4" name="Group 3"/>
          <p:cNvGrpSpPr/>
          <p:nvPr/>
        </p:nvGrpSpPr>
        <p:grpSpPr>
          <a:xfrm>
            <a:off x="629632" y="20984"/>
            <a:ext cx="7884736" cy="1823901"/>
            <a:chOff x="395553" y="20984"/>
            <a:chExt cx="7884736" cy="1823901"/>
          </a:xfrm>
        </p:grpSpPr>
        <p:pic>
          <p:nvPicPr>
            <p:cNvPr id="11" name="Picture 4" descr="MRCC"/>
            <p:cNvPicPr>
              <a:picLocks noChangeAspect="1" noChangeArrowheads="1"/>
            </p:cNvPicPr>
            <p:nvPr/>
          </p:nvPicPr>
          <p:blipFill>
            <a:blip r:embed="rId2">
              <a:extLst>
                <a:ext uri="{28A0092B-C50C-407E-A947-70E740481C1C}">
                  <a14:useLocalDpi xmlns:a14="http://schemas.microsoft.com/office/drawing/2010/main" val="0"/>
                </a:ext>
              </a:extLst>
            </a:blip>
            <a:srcRect r="31770"/>
            <a:stretch>
              <a:fillRect/>
            </a:stretch>
          </p:blipFill>
          <p:spPr bwMode="auto">
            <a:xfrm>
              <a:off x="395553" y="20984"/>
              <a:ext cx="2247350" cy="182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2" name="AutoShape 5"/>
            <p:cNvSpPr>
              <a:spLocks noChangeArrowheads="1"/>
            </p:cNvSpPr>
            <p:nvPr/>
          </p:nvSpPr>
          <p:spPr bwMode="auto">
            <a:xfrm>
              <a:off x="971606" y="1139968"/>
              <a:ext cx="7308683" cy="632848"/>
            </a:xfrm>
            <a:prstGeom prst="roundRect">
              <a:avLst>
                <a:gd name="adj" fmla="val 16667"/>
              </a:avLst>
            </a:prstGeom>
            <a:solidFill>
              <a:srgbClr val="FFB500"/>
            </a:solidFill>
            <a:ln w="19050" algn="in">
              <a:solidFill>
                <a:srgbClr val="373A3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600" b="1" i="0" u="none" strike="noStrike" cap="small" normalizeH="0" dirty="0" smtClean="0">
                  <a:ln>
                    <a:noFill/>
                  </a:ln>
                  <a:solidFill>
                    <a:schemeClr val="bg1"/>
                  </a:solidFill>
                  <a:effectLst/>
                </a:rPr>
                <a:t>Thanks to…</a:t>
              </a:r>
              <a:endParaRPr kumimoji="0" lang="en-US" sz="3600" b="1" i="0" u="none" strike="noStrike" cap="small" normalizeH="0" dirty="0" smtClean="0">
                <a:ln>
                  <a:noFill/>
                </a:ln>
                <a:solidFill>
                  <a:schemeClr val="bg1"/>
                </a:solidFill>
                <a:effectLst/>
              </a:endParaRPr>
            </a:p>
          </p:txBody>
        </p:sp>
      </p:grpSp>
    </p:spTree>
    <p:extLst>
      <p:ext uri="{BB962C8B-B14F-4D97-AF65-F5344CB8AC3E}">
        <p14:creationId xmlns:p14="http://schemas.microsoft.com/office/powerpoint/2010/main" val="4186590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53" y="404961"/>
            <a:ext cx="9106094" cy="6048078"/>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505383" cy="523220"/>
          </a:xfrm>
          <a:prstGeom prst="rect">
            <a:avLst/>
          </a:prstGeom>
          <a:solidFill>
            <a:srgbClr val="FFC000"/>
          </a:solidFill>
          <a:effectLst>
            <a:softEdge rad="63500"/>
          </a:effectLst>
        </p:spPr>
        <p:txBody>
          <a:bodyPr wrap="none">
            <a:spAutoFit/>
          </a:bodyPr>
          <a:lstStyle/>
          <a:p>
            <a:pPr algn="ctr"/>
            <a:r>
              <a:rPr lang="en-GB" sz="2800" b="1" dirty="0"/>
              <a:t>Xaqqa Valley Clean-up</a:t>
            </a:r>
          </a:p>
        </p:txBody>
      </p:sp>
    </p:spTree>
    <p:extLst>
      <p:ext uri="{BB962C8B-B14F-4D97-AF65-F5344CB8AC3E}">
        <p14:creationId xmlns:p14="http://schemas.microsoft.com/office/powerpoint/2010/main" val="2078143408"/>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162" y="440966"/>
            <a:ext cx="8997676" cy="5976069"/>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505383" cy="523220"/>
          </a:xfrm>
          <a:prstGeom prst="rect">
            <a:avLst/>
          </a:prstGeom>
          <a:solidFill>
            <a:srgbClr val="FFC000"/>
          </a:solidFill>
          <a:effectLst>
            <a:softEdge rad="63500"/>
          </a:effectLst>
        </p:spPr>
        <p:txBody>
          <a:bodyPr wrap="none">
            <a:spAutoFit/>
          </a:bodyPr>
          <a:lstStyle/>
          <a:p>
            <a:pPr algn="ctr"/>
            <a:r>
              <a:rPr lang="en-GB" sz="2800" b="1" dirty="0"/>
              <a:t>Xaqqa Valley Clean-up</a:t>
            </a:r>
          </a:p>
        </p:txBody>
      </p:sp>
    </p:spTree>
    <p:extLst>
      <p:ext uri="{BB962C8B-B14F-4D97-AF65-F5344CB8AC3E}">
        <p14:creationId xmlns:p14="http://schemas.microsoft.com/office/powerpoint/2010/main" val="3094605954"/>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ectangle 3"/>
          <p:cNvSpPr/>
          <p:nvPr/>
        </p:nvSpPr>
        <p:spPr>
          <a:xfrm>
            <a:off x="0" y="0"/>
            <a:ext cx="9144000" cy="6858000"/>
          </a:xfrm>
          <a:prstGeom prst="rect">
            <a:avLst/>
          </a:prstGeom>
          <a:gradFill>
            <a:gsLst>
              <a:gs pos="0">
                <a:srgbClr val="9FC1FF"/>
              </a:gs>
              <a:gs pos="100000">
                <a:srgbClr val="679EFF"/>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a:hlinkClick r:id="" action="ppaction://hlinkshowjump?jump=nextslide"/>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9752" y="68087"/>
            <a:ext cx="4464496" cy="6721827"/>
          </a:xfrm>
        </p:spPr>
      </p:pic>
      <p:pic>
        <p:nvPicPr>
          <p:cNvPr id="6" name="Picture 2" descr="MRCC">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r="31770"/>
          <a:stretch>
            <a:fillRect/>
          </a:stretch>
        </p:blipFill>
        <p:spPr bwMode="auto">
          <a:xfrm>
            <a:off x="8256706" y="6138000"/>
            <a:ext cx="88729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Rectangle 6"/>
          <p:cNvSpPr/>
          <p:nvPr/>
        </p:nvSpPr>
        <p:spPr>
          <a:xfrm>
            <a:off x="0" y="6334780"/>
            <a:ext cx="3505383" cy="523220"/>
          </a:xfrm>
          <a:prstGeom prst="rect">
            <a:avLst/>
          </a:prstGeom>
          <a:solidFill>
            <a:srgbClr val="FFC000"/>
          </a:solidFill>
          <a:effectLst>
            <a:softEdge rad="63500"/>
          </a:effectLst>
        </p:spPr>
        <p:txBody>
          <a:bodyPr wrap="none">
            <a:spAutoFit/>
          </a:bodyPr>
          <a:lstStyle/>
          <a:p>
            <a:pPr algn="ctr"/>
            <a:r>
              <a:rPr lang="en-GB" sz="2800" b="1" dirty="0"/>
              <a:t>Xaqqa Valley Clean-up</a:t>
            </a:r>
          </a:p>
        </p:txBody>
      </p:sp>
    </p:spTree>
    <p:extLst>
      <p:ext uri="{BB962C8B-B14F-4D97-AF65-F5344CB8AC3E}">
        <p14:creationId xmlns:p14="http://schemas.microsoft.com/office/powerpoint/2010/main" val="3982387057"/>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2551</TotalTime>
  <Words>789</Words>
  <Application>Microsoft Office PowerPoint</Application>
  <PresentationFormat>On-screen Show (4:3)</PresentationFormat>
  <Paragraphs>151</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Apex</vt:lpstr>
      <vt:lpstr>2011 – a year in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 a year in review</dc:title>
  <dc:creator>Andrew Warrington</dc:creator>
  <cp:lastModifiedBy>Andrew Warrington</cp:lastModifiedBy>
  <cp:revision>127</cp:revision>
  <dcterms:created xsi:type="dcterms:W3CDTF">2011-12-26T15:19:43Z</dcterms:created>
  <dcterms:modified xsi:type="dcterms:W3CDTF">2012-01-17T16:30:36Z</dcterms:modified>
</cp:coreProperties>
</file>